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Lst>
  <p:notesMasterIdLst>
    <p:notesMasterId r:id="rId47"/>
  </p:notesMasterIdLst>
  <p:handoutMasterIdLst>
    <p:handoutMasterId r:id="rId48"/>
  </p:handoutMasterIdLst>
  <p:sldIdLst>
    <p:sldId id="256" r:id="rId2"/>
    <p:sldId id="335" r:id="rId3"/>
    <p:sldId id="394" r:id="rId4"/>
    <p:sldId id="396" r:id="rId5"/>
    <p:sldId id="397" r:id="rId6"/>
    <p:sldId id="398" r:id="rId7"/>
    <p:sldId id="399" r:id="rId8"/>
    <p:sldId id="400" r:id="rId9"/>
    <p:sldId id="445" r:id="rId10"/>
    <p:sldId id="446" r:id="rId11"/>
    <p:sldId id="415" r:id="rId12"/>
    <p:sldId id="447" r:id="rId13"/>
    <p:sldId id="402" r:id="rId14"/>
    <p:sldId id="403" r:id="rId15"/>
    <p:sldId id="404" r:id="rId16"/>
    <p:sldId id="405" r:id="rId17"/>
    <p:sldId id="406" r:id="rId18"/>
    <p:sldId id="407" r:id="rId19"/>
    <p:sldId id="408" r:id="rId20"/>
    <p:sldId id="409" r:id="rId21"/>
    <p:sldId id="410" r:id="rId22"/>
    <p:sldId id="411" r:id="rId23"/>
    <p:sldId id="412" r:id="rId24"/>
    <p:sldId id="413" r:id="rId25"/>
    <p:sldId id="438" r:id="rId26"/>
    <p:sldId id="416" r:id="rId27"/>
    <p:sldId id="418" r:id="rId28"/>
    <p:sldId id="419" r:id="rId29"/>
    <p:sldId id="420" r:id="rId30"/>
    <p:sldId id="421" r:id="rId31"/>
    <p:sldId id="414" r:id="rId32"/>
    <p:sldId id="345" r:id="rId33"/>
    <p:sldId id="439" r:id="rId34"/>
    <p:sldId id="440" r:id="rId35"/>
    <p:sldId id="346" r:id="rId36"/>
    <p:sldId id="347" r:id="rId37"/>
    <p:sldId id="348" r:id="rId38"/>
    <p:sldId id="349" r:id="rId39"/>
    <p:sldId id="350" r:id="rId40"/>
    <p:sldId id="441" r:id="rId41"/>
    <p:sldId id="442" r:id="rId42"/>
    <p:sldId id="443" r:id="rId43"/>
    <p:sldId id="444" r:id="rId44"/>
    <p:sldId id="390" r:id="rId45"/>
    <p:sldId id="391" r:id="rId46"/>
  </p:sldIdLst>
  <p:sldSz cx="9144000" cy="6858000" type="screen4x3"/>
  <p:notesSz cx="7315200" cy="96012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18" autoAdjust="0"/>
  </p:normalViewPr>
  <p:slideViewPr>
    <p:cSldViewPr>
      <p:cViewPr>
        <p:scale>
          <a:sx n="79" d="100"/>
          <a:sy n="79" d="100"/>
        </p:scale>
        <p:origin x="-246" y="11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Sheet1!$B$23</c:f>
              <c:strCache>
                <c:ptCount val="1"/>
                <c:pt idx="0">
                  <c:v>Trình độ cao đẳng</c:v>
                </c:pt>
              </c:strCache>
            </c:strRef>
          </c:tx>
          <c:invertIfNegative val="0"/>
          <c:cat>
            <c:numRef>
              <c:f>Sheet1!$C$22:$G$22</c:f>
              <c:numCache>
                <c:formatCode>General</c:formatCode>
                <c:ptCount val="5"/>
                <c:pt idx="0">
                  <c:v>2012</c:v>
                </c:pt>
                <c:pt idx="1">
                  <c:v>2013</c:v>
                </c:pt>
                <c:pt idx="2">
                  <c:v>2014</c:v>
                </c:pt>
                <c:pt idx="3">
                  <c:v>2015</c:v>
                </c:pt>
                <c:pt idx="4">
                  <c:v>2016</c:v>
                </c:pt>
              </c:numCache>
            </c:numRef>
          </c:cat>
          <c:val>
            <c:numRef>
              <c:f>Sheet1!$C$23:$G$23</c:f>
              <c:numCache>
                <c:formatCode>General</c:formatCode>
                <c:ptCount val="5"/>
                <c:pt idx="0">
                  <c:v>1033</c:v>
                </c:pt>
                <c:pt idx="1">
                  <c:v>1379</c:v>
                </c:pt>
                <c:pt idx="2">
                  <c:v>906</c:v>
                </c:pt>
                <c:pt idx="3">
                  <c:v>2383</c:v>
                </c:pt>
                <c:pt idx="4">
                  <c:v>2732</c:v>
                </c:pt>
              </c:numCache>
            </c:numRef>
          </c:val>
        </c:ser>
        <c:ser>
          <c:idx val="1"/>
          <c:order val="1"/>
          <c:tx>
            <c:strRef>
              <c:f>Sheet1!$B$24</c:f>
              <c:strCache>
                <c:ptCount val="1"/>
                <c:pt idx="0">
                  <c:v>Trình độ trung cấp</c:v>
                </c:pt>
              </c:strCache>
            </c:strRef>
          </c:tx>
          <c:invertIfNegative val="0"/>
          <c:cat>
            <c:numRef>
              <c:f>Sheet1!$C$22:$G$22</c:f>
              <c:numCache>
                <c:formatCode>General</c:formatCode>
                <c:ptCount val="5"/>
                <c:pt idx="0">
                  <c:v>2012</c:v>
                </c:pt>
                <c:pt idx="1">
                  <c:v>2013</c:v>
                </c:pt>
                <c:pt idx="2">
                  <c:v>2014</c:v>
                </c:pt>
                <c:pt idx="3">
                  <c:v>2015</c:v>
                </c:pt>
                <c:pt idx="4">
                  <c:v>2016</c:v>
                </c:pt>
              </c:numCache>
            </c:numRef>
          </c:cat>
          <c:val>
            <c:numRef>
              <c:f>Sheet1!$C$24:$G$24</c:f>
              <c:numCache>
                <c:formatCode>General</c:formatCode>
                <c:ptCount val="5"/>
                <c:pt idx="0">
                  <c:v>537</c:v>
                </c:pt>
                <c:pt idx="1">
                  <c:v>441</c:v>
                </c:pt>
                <c:pt idx="2">
                  <c:v>406</c:v>
                </c:pt>
                <c:pt idx="3">
                  <c:v>931</c:v>
                </c:pt>
                <c:pt idx="4">
                  <c:v>1192</c:v>
                </c:pt>
              </c:numCache>
            </c:numRef>
          </c:val>
        </c:ser>
        <c:ser>
          <c:idx val="2"/>
          <c:order val="2"/>
          <c:tx>
            <c:strRef>
              <c:f>Sheet1!$B$25</c:f>
              <c:strCache>
                <c:ptCount val="1"/>
                <c:pt idx="0">
                  <c:v>TỔNG CỘNG</c:v>
                </c:pt>
              </c:strCache>
            </c:strRef>
          </c:tx>
          <c:invertIfNegative val="0"/>
          <c:cat>
            <c:numRef>
              <c:f>Sheet1!$C$22:$G$22</c:f>
              <c:numCache>
                <c:formatCode>General</c:formatCode>
                <c:ptCount val="5"/>
                <c:pt idx="0">
                  <c:v>2012</c:v>
                </c:pt>
                <c:pt idx="1">
                  <c:v>2013</c:v>
                </c:pt>
                <c:pt idx="2">
                  <c:v>2014</c:v>
                </c:pt>
                <c:pt idx="3">
                  <c:v>2015</c:v>
                </c:pt>
                <c:pt idx="4">
                  <c:v>2016</c:v>
                </c:pt>
              </c:numCache>
            </c:numRef>
          </c:cat>
          <c:val>
            <c:numRef>
              <c:f>Sheet1!$C$25:$G$25</c:f>
              <c:numCache>
                <c:formatCode>General</c:formatCode>
                <c:ptCount val="5"/>
                <c:pt idx="0">
                  <c:v>1570</c:v>
                </c:pt>
                <c:pt idx="1">
                  <c:v>1820</c:v>
                </c:pt>
                <c:pt idx="2">
                  <c:v>1312</c:v>
                </c:pt>
                <c:pt idx="3">
                  <c:v>3314</c:v>
                </c:pt>
                <c:pt idx="4">
                  <c:v>3924</c:v>
                </c:pt>
              </c:numCache>
            </c:numRef>
          </c:val>
        </c:ser>
        <c:dLbls>
          <c:showLegendKey val="0"/>
          <c:showVal val="0"/>
          <c:showCatName val="0"/>
          <c:showSerName val="0"/>
          <c:showPercent val="0"/>
          <c:showBubbleSize val="0"/>
        </c:dLbls>
        <c:gapWidth val="150"/>
        <c:axId val="64211200"/>
        <c:axId val="73392128"/>
      </c:barChart>
      <c:catAx>
        <c:axId val="64211200"/>
        <c:scaling>
          <c:orientation val="minMax"/>
        </c:scaling>
        <c:delete val="0"/>
        <c:axPos val="b"/>
        <c:numFmt formatCode="General" sourceLinked="1"/>
        <c:majorTickMark val="none"/>
        <c:minorTickMark val="none"/>
        <c:tickLblPos val="nextTo"/>
        <c:crossAx val="73392128"/>
        <c:crosses val="autoZero"/>
        <c:auto val="1"/>
        <c:lblAlgn val="ctr"/>
        <c:lblOffset val="100"/>
        <c:noMultiLvlLbl val="0"/>
      </c:catAx>
      <c:valAx>
        <c:axId val="73392128"/>
        <c:scaling>
          <c:orientation val="minMax"/>
        </c:scaling>
        <c:delete val="0"/>
        <c:axPos val="l"/>
        <c:majorGridlines/>
        <c:numFmt formatCode="General" sourceLinked="1"/>
        <c:majorTickMark val="none"/>
        <c:minorTickMark val="none"/>
        <c:tickLblPos val="nextTo"/>
        <c:txPr>
          <a:bodyPr/>
          <a:lstStyle/>
          <a:p>
            <a:pPr>
              <a:defRPr sz="1400"/>
            </a:pPr>
            <a:endParaRPr lang="en-US"/>
          </a:p>
        </c:txPr>
        <c:crossAx val="64211200"/>
        <c:crosses val="autoZero"/>
        <c:crossBetween val="between"/>
      </c:valAx>
      <c:dTable>
        <c:showHorzBorder val="1"/>
        <c:showVertBorder val="1"/>
        <c:showOutline val="1"/>
        <c:showKeys val="1"/>
        <c:txPr>
          <a:bodyPr/>
          <a:lstStyle/>
          <a:p>
            <a:pPr rtl="0">
              <a:defRPr sz="1400" b="0"/>
            </a:pPr>
            <a:endParaRPr lang="en-US"/>
          </a:p>
        </c:txPr>
      </c:dTable>
    </c:plotArea>
    <c:plotVisOnly val="1"/>
    <c:dispBlanksAs val="gap"/>
    <c:showDLblsOverMax val="0"/>
  </c:chart>
  <c:txPr>
    <a:bodyPr/>
    <a:lstStyle/>
    <a:p>
      <a:pPr>
        <a:defRPr>
          <a:latin typeface="Times New Roman" pitchFamily="18" charset="0"/>
          <a:cs typeface="Times New Roman" pitchFamily="18" charset="0"/>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Sheet1!$C$39</c:f>
              <c:strCache>
                <c:ptCount val="1"/>
                <c:pt idx="0">
                  <c:v>Trình độ cao đẳng</c:v>
                </c:pt>
              </c:strCache>
            </c:strRef>
          </c:tx>
          <c:invertIfNegative val="0"/>
          <c:cat>
            <c:numRef>
              <c:f>Sheet1!$D$38:$H$38</c:f>
              <c:numCache>
                <c:formatCode>General</c:formatCode>
                <c:ptCount val="5"/>
                <c:pt idx="0">
                  <c:v>2013</c:v>
                </c:pt>
                <c:pt idx="1">
                  <c:v>2014</c:v>
                </c:pt>
                <c:pt idx="2">
                  <c:v>2015</c:v>
                </c:pt>
                <c:pt idx="3">
                  <c:v>2016</c:v>
                </c:pt>
                <c:pt idx="4">
                  <c:v>2017</c:v>
                </c:pt>
              </c:numCache>
            </c:numRef>
          </c:cat>
          <c:val>
            <c:numRef>
              <c:f>Sheet1!$D$39:$H$39</c:f>
              <c:numCache>
                <c:formatCode>General</c:formatCode>
                <c:ptCount val="5"/>
                <c:pt idx="0">
                  <c:v>3704</c:v>
                </c:pt>
                <c:pt idx="1">
                  <c:v>3483</c:v>
                </c:pt>
                <c:pt idx="2">
                  <c:v>2466</c:v>
                </c:pt>
                <c:pt idx="3">
                  <c:v>4148</c:v>
                </c:pt>
                <c:pt idx="4">
                  <c:v>6100</c:v>
                </c:pt>
              </c:numCache>
            </c:numRef>
          </c:val>
        </c:ser>
        <c:ser>
          <c:idx val="1"/>
          <c:order val="1"/>
          <c:tx>
            <c:strRef>
              <c:f>Sheet1!$C$40</c:f>
              <c:strCache>
                <c:ptCount val="1"/>
                <c:pt idx="0">
                  <c:v>Trình độ trung cấp</c:v>
                </c:pt>
              </c:strCache>
            </c:strRef>
          </c:tx>
          <c:invertIfNegative val="0"/>
          <c:cat>
            <c:numRef>
              <c:f>Sheet1!$D$38:$H$38</c:f>
              <c:numCache>
                <c:formatCode>General</c:formatCode>
                <c:ptCount val="5"/>
                <c:pt idx="0">
                  <c:v>2013</c:v>
                </c:pt>
                <c:pt idx="1">
                  <c:v>2014</c:v>
                </c:pt>
                <c:pt idx="2">
                  <c:v>2015</c:v>
                </c:pt>
                <c:pt idx="3">
                  <c:v>2016</c:v>
                </c:pt>
                <c:pt idx="4">
                  <c:v>2017</c:v>
                </c:pt>
              </c:numCache>
            </c:numRef>
          </c:cat>
          <c:val>
            <c:numRef>
              <c:f>Sheet1!$D$40:$H$40</c:f>
              <c:numCache>
                <c:formatCode>General</c:formatCode>
                <c:ptCount val="5"/>
                <c:pt idx="0">
                  <c:v>813</c:v>
                </c:pt>
                <c:pt idx="1">
                  <c:v>692</c:v>
                </c:pt>
                <c:pt idx="2">
                  <c:v>584</c:v>
                </c:pt>
                <c:pt idx="3">
                  <c:v>1150</c:v>
                </c:pt>
                <c:pt idx="4">
                  <c:v>2150</c:v>
                </c:pt>
              </c:numCache>
            </c:numRef>
          </c:val>
        </c:ser>
        <c:ser>
          <c:idx val="2"/>
          <c:order val="2"/>
          <c:tx>
            <c:strRef>
              <c:f>Sheet1!$C$41</c:f>
              <c:strCache>
                <c:ptCount val="1"/>
                <c:pt idx="0">
                  <c:v>TỔNG CỘNG</c:v>
                </c:pt>
              </c:strCache>
            </c:strRef>
          </c:tx>
          <c:invertIfNegative val="0"/>
          <c:cat>
            <c:numRef>
              <c:f>Sheet1!$D$38:$H$38</c:f>
              <c:numCache>
                <c:formatCode>General</c:formatCode>
                <c:ptCount val="5"/>
                <c:pt idx="0">
                  <c:v>2013</c:v>
                </c:pt>
                <c:pt idx="1">
                  <c:v>2014</c:v>
                </c:pt>
                <c:pt idx="2">
                  <c:v>2015</c:v>
                </c:pt>
                <c:pt idx="3">
                  <c:v>2016</c:v>
                </c:pt>
                <c:pt idx="4">
                  <c:v>2017</c:v>
                </c:pt>
              </c:numCache>
            </c:numRef>
          </c:cat>
          <c:val>
            <c:numRef>
              <c:f>Sheet1!$D$41:$H$41</c:f>
              <c:numCache>
                <c:formatCode>General</c:formatCode>
                <c:ptCount val="5"/>
                <c:pt idx="0">
                  <c:v>4517</c:v>
                </c:pt>
                <c:pt idx="1">
                  <c:v>4175</c:v>
                </c:pt>
                <c:pt idx="2">
                  <c:v>3050</c:v>
                </c:pt>
                <c:pt idx="3">
                  <c:v>5298</c:v>
                </c:pt>
                <c:pt idx="4">
                  <c:v>8250</c:v>
                </c:pt>
              </c:numCache>
            </c:numRef>
          </c:val>
        </c:ser>
        <c:dLbls>
          <c:showLegendKey val="0"/>
          <c:showVal val="0"/>
          <c:showCatName val="0"/>
          <c:showSerName val="0"/>
          <c:showPercent val="0"/>
          <c:showBubbleSize val="0"/>
        </c:dLbls>
        <c:gapWidth val="150"/>
        <c:axId val="73442048"/>
        <c:axId val="73443584"/>
      </c:barChart>
      <c:catAx>
        <c:axId val="73442048"/>
        <c:scaling>
          <c:orientation val="minMax"/>
        </c:scaling>
        <c:delete val="0"/>
        <c:axPos val="b"/>
        <c:numFmt formatCode="General" sourceLinked="1"/>
        <c:majorTickMark val="none"/>
        <c:minorTickMark val="none"/>
        <c:tickLblPos val="nextTo"/>
        <c:crossAx val="73443584"/>
        <c:crosses val="autoZero"/>
        <c:auto val="1"/>
        <c:lblAlgn val="ctr"/>
        <c:lblOffset val="100"/>
        <c:noMultiLvlLbl val="0"/>
      </c:catAx>
      <c:valAx>
        <c:axId val="73443584"/>
        <c:scaling>
          <c:orientation val="minMax"/>
        </c:scaling>
        <c:delete val="0"/>
        <c:axPos val="l"/>
        <c:majorGridlines/>
        <c:numFmt formatCode="General" sourceLinked="1"/>
        <c:majorTickMark val="none"/>
        <c:minorTickMark val="none"/>
        <c:tickLblPos val="nextTo"/>
        <c:txPr>
          <a:bodyPr/>
          <a:lstStyle/>
          <a:p>
            <a:pPr>
              <a:defRPr sz="1400"/>
            </a:pPr>
            <a:endParaRPr lang="en-US"/>
          </a:p>
        </c:txPr>
        <c:crossAx val="73442048"/>
        <c:crosses val="autoZero"/>
        <c:crossBetween val="between"/>
      </c:valAx>
      <c:dTable>
        <c:showHorzBorder val="1"/>
        <c:showVertBorder val="1"/>
        <c:showOutline val="1"/>
        <c:showKeys val="1"/>
        <c:txPr>
          <a:bodyPr/>
          <a:lstStyle/>
          <a:p>
            <a:pPr rtl="0">
              <a:defRPr sz="1400"/>
            </a:pPr>
            <a:endParaRPr lang="en-US"/>
          </a:p>
        </c:txPr>
      </c:dTable>
    </c:plotArea>
    <c:plotVisOnly val="1"/>
    <c:dispBlanksAs val="gap"/>
    <c:showDLblsOverMax val="0"/>
  </c:chart>
  <c:txPr>
    <a:bodyPr/>
    <a:lstStyle/>
    <a:p>
      <a:pPr>
        <a:defRPr sz="1200">
          <a:latin typeface="Times New Roman" pitchFamily="18" charset="0"/>
          <a:cs typeface="Times New Roman" pitchFamily="18" charset="0"/>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4143587" y="0"/>
            <a:ext cx="3169920" cy="480060"/>
          </a:xfrm>
          <a:prstGeom prst="rect">
            <a:avLst/>
          </a:prstGeom>
        </p:spPr>
        <p:txBody>
          <a:bodyPr vert="horz" lIns="96661" tIns="48331" rIns="96661" bIns="48331" rtlCol="0"/>
          <a:lstStyle>
            <a:lvl1pPr algn="r">
              <a:defRPr sz="1300"/>
            </a:lvl1pPr>
          </a:lstStyle>
          <a:p>
            <a:fld id="{D378452A-BA3D-4E28-9C26-298B0769C715}" type="datetimeFigureOut">
              <a:rPr lang="en-US" smtClean="0"/>
              <a:t>5/24/2017</a:t>
            </a:fld>
            <a:endParaRPr lang="en-US"/>
          </a:p>
        </p:txBody>
      </p:sp>
      <p:sp>
        <p:nvSpPr>
          <p:cNvPr id="4" name="Footer Placeholder 3"/>
          <p:cNvSpPr>
            <a:spLocks noGrp="1"/>
          </p:cNvSpPr>
          <p:nvPr>
            <p:ph type="ftr" sz="quarter" idx="2"/>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6661" tIns="48331" rIns="96661" bIns="48331" rtlCol="0" anchor="b"/>
          <a:lstStyle>
            <a:lvl1pPr algn="r">
              <a:defRPr sz="1300"/>
            </a:lvl1pPr>
          </a:lstStyle>
          <a:p>
            <a:fld id="{BAE7B663-2378-4518-B352-C9B60E435E6D}" type="slidenum">
              <a:rPr lang="en-US" smtClean="0"/>
              <a:t>‹#›</a:t>
            </a:fld>
            <a:endParaRPr lang="en-US"/>
          </a:p>
        </p:txBody>
      </p:sp>
    </p:spTree>
    <p:extLst>
      <p:ext uri="{BB962C8B-B14F-4D97-AF65-F5344CB8AC3E}">
        <p14:creationId xmlns:p14="http://schemas.microsoft.com/office/powerpoint/2010/main" val="21432360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42752878-0024-4509-B37F-847EC8A0640C}" type="datetimeFigureOut">
              <a:rPr lang="en-US" smtClean="0"/>
              <a:t>5/24/2017</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8C11878D-CED5-48A9-80BF-435735D3C386}" type="slidenum">
              <a:rPr lang="en-US" smtClean="0"/>
              <a:t>‹#›</a:t>
            </a:fld>
            <a:endParaRPr lang="en-US"/>
          </a:p>
        </p:txBody>
      </p:sp>
    </p:spTree>
    <p:extLst>
      <p:ext uri="{BB962C8B-B14F-4D97-AF65-F5344CB8AC3E}">
        <p14:creationId xmlns:p14="http://schemas.microsoft.com/office/powerpoint/2010/main" val="31458913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2</a:t>
            </a:fld>
            <a:endParaRPr lang="en-US"/>
          </a:p>
        </p:txBody>
      </p:sp>
    </p:spTree>
    <p:extLst>
      <p:ext uri="{BB962C8B-B14F-4D97-AF65-F5344CB8AC3E}">
        <p14:creationId xmlns:p14="http://schemas.microsoft.com/office/powerpoint/2010/main" val="29117768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4</a:t>
            </a:fld>
            <a:endParaRPr lang="en-US"/>
          </a:p>
        </p:txBody>
      </p:sp>
    </p:spTree>
    <p:extLst>
      <p:ext uri="{BB962C8B-B14F-4D97-AF65-F5344CB8AC3E}">
        <p14:creationId xmlns:p14="http://schemas.microsoft.com/office/powerpoint/2010/main" val="825345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6</a:t>
            </a:fld>
            <a:endParaRPr lang="en-US"/>
          </a:p>
        </p:txBody>
      </p:sp>
    </p:spTree>
    <p:extLst>
      <p:ext uri="{BB962C8B-B14F-4D97-AF65-F5344CB8AC3E}">
        <p14:creationId xmlns:p14="http://schemas.microsoft.com/office/powerpoint/2010/main" val="3564272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8</a:t>
            </a:fld>
            <a:endParaRPr lang="en-US"/>
          </a:p>
        </p:txBody>
      </p:sp>
    </p:spTree>
    <p:extLst>
      <p:ext uri="{BB962C8B-B14F-4D97-AF65-F5344CB8AC3E}">
        <p14:creationId xmlns:p14="http://schemas.microsoft.com/office/powerpoint/2010/main" val="2947913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9</a:t>
            </a:fld>
            <a:endParaRPr lang="en-US"/>
          </a:p>
        </p:txBody>
      </p:sp>
    </p:spTree>
    <p:extLst>
      <p:ext uri="{BB962C8B-B14F-4D97-AF65-F5344CB8AC3E}">
        <p14:creationId xmlns:p14="http://schemas.microsoft.com/office/powerpoint/2010/main" val="13221342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10</a:t>
            </a:fld>
            <a:endParaRPr lang="en-US"/>
          </a:p>
        </p:txBody>
      </p:sp>
    </p:spTree>
    <p:extLst>
      <p:ext uri="{BB962C8B-B14F-4D97-AF65-F5344CB8AC3E}">
        <p14:creationId xmlns:p14="http://schemas.microsoft.com/office/powerpoint/2010/main" val="1322134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11</a:t>
            </a:fld>
            <a:endParaRPr lang="en-US"/>
          </a:p>
        </p:txBody>
      </p:sp>
    </p:spTree>
    <p:extLst>
      <p:ext uri="{BB962C8B-B14F-4D97-AF65-F5344CB8AC3E}">
        <p14:creationId xmlns:p14="http://schemas.microsoft.com/office/powerpoint/2010/main" val="1322134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12</a:t>
            </a:fld>
            <a:endParaRPr lang="en-US"/>
          </a:p>
        </p:txBody>
      </p:sp>
    </p:spTree>
    <p:extLst>
      <p:ext uri="{BB962C8B-B14F-4D97-AF65-F5344CB8AC3E}">
        <p14:creationId xmlns:p14="http://schemas.microsoft.com/office/powerpoint/2010/main" val="13221342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13</a:t>
            </a:fld>
            <a:endParaRPr lang="en-US"/>
          </a:p>
        </p:txBody>
      </p:sp>
    </p:spTree>
    <p:extLst>
      <p:ext uri="{BB962C8B-B14F-4D97-AF65-F5344CB8AC3E}">
        <p14:creationId xmlns:p14="http://schemas.microsoft.com/office/powerpoint/2010/main" val="3045197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17</a:t>
            </a:fld>
            <a:endParaRPr lang="en-US"/>
          </a:p>
        </p:txBody>
      </p:sp>
    </p:spTree>
    <p:extLst>
      <p:ext uri="{BB962C8B-B14F-4D97-AF65-F5344CB8AC3E}">
        <p14:creationId xmlns:p14="http://schemas.microsoft.com/office/powerpoint/2010/main" val="37484534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18</a:t>
            </a:fld>
            <a:endParaRPr lang="en-US"/>
          </a:p>
        </p:txBody>
      </p:sp>
    </p:spTree>
    <p:extLst>
      <p:ext uri="{BB962C8B-B14F-4D97-AF65-F5344CB8AC3E}">
        <p14:creationId xmlns:p14="http://schemas.microsoft.com/office/powerpoint/2010/main" val="38690937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24</a:t>
            </a:fld>
            <a:endParaRPr lang="en-US"/>
          </a:p>
        </p:txBody>
      </p:sp>
    </p:spTree>
    <p:extLst>
      <p:ext uri="{BB962C8B-B14F-4D97-AF65-F5344CB8AC3E}">
        <p14:creationId xmlns:p14="http://schemas.microsoft.com/office/powerpoint/2010/main" val="27337645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25</a:t>
            </a:fld>
            <a:endParaRPr lang="en-US"/>
          </a:p>
        </p:txBody>
      </p:sp>
    </p:spTree>
    <p:extLst>
      <p:ext uri="{BB962C8B-B14F-4D97-AF65-F5344CB8AC3E}">
        <p14:creationId xmlns:p14="http://schemas.microsoft.com/office/powerpoint/2010/main" val="3393541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28</a:t>
            </a:fld>
            <a:endParaRPr lang="en-US"/>
          </a:p>
        </p:txBody>
      </p:sp>
    </p:spTree>
    <p:extLst>
      <p:ext uri="{BB962C8B-B14F-4D97-AF65-F5344CB8AC3E}">
        <p14:creationId xmlns:p14="http://schemas.microsoft.com/office/powerpoint/2010/main" val="27300802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C11878D-CED5-48A9-80BF-435735D3C386}" type="slidenum">
              <a:rPr lang="en-US" smtClean="0"/>
              <a:t>38</a:t>
            </a:fld>
            <a:endParaRPr lang="en-US"/>
          </a:p>
        </p:txBody>
      </p:sp>
    </p:spTree>
    <p:extLst>
      <p:ext uri="{BB962C8B-B14F-4D97-AF65-F5344CB8AC3E}">
        <p14:creationId xmlns:p14="http://schemas.microsoft.com/office/powerpoint/2010/main" val="637584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fld id="{4AA79CE5-F149-4A19-9176-1A31C7250CC2}" type="datetimeFigureOut">
              <a:rPr lang="en-US" smtClean="0"/>
              <a:pPr>
                <a:defRPr/>
              </a:pPr>
              <a:t>5/24/2017</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pPr>
              <a:defRPr/>
            </a:pPr>
            <a:fld id="{EB60D004-3FEC-43BB-AF1A-B1E4389425F3}" type="slidenum">
              <a:rPr lang="en-US" smtClean="0"/>
              <a:pPr>
                <a:defRPr/>
              </a:pPr>
              <a:t>‹#›</a:t>
            </a:fld>
            <a:endParaRPr lang="en-US"/>
          </a:p>
        </p:txBody>
      </p:sp>
    </p:spTree>
    <p:extLst>
      <p:ext uri="{BB962C8B-B14F-4D97-AF65-F5344CB8AC3E}">
        <p14:creationId xmlns:p14="http://schemas.microsoft.com/office/powerpoint/2010/main" val="1243371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2B29646C-DF0E-4C26-BB2D-4D412A4A7725}" type="datetimeFigureOut">
              <a:rPr lang="en-US" smtClean="0"/>
              <a:pPr>
                <a:defRPr/>
              </a:pPr>
              <a:t>5/24/2017</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1C1AAB4B-565C-4552-8776-605A22A9BA60}" type="slidenum">
              <a:rPr lang="en-US" smtClean="0"/>
              <a:pPr>
                <a:defRPr/>
              </a:pPr>
              <a:t>‹#›</a:t>
            </a:fld>
            <a:endParaRPr lang="en-US"/>
          </a:p>
        </p:txBody>
      </p:sp>
    </p:spTree>
    <p:extLst>
      <p:ext uri="{BB962C8B-B14F-4D97-AF65-F5344CB8AC3E}">
        <p14:creationId xmlns:p14="http://schemas.microsoft.com/office/powerpoint/2010/main" val="2509870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fld id="{1CE6EA2C-AF73-462B-854C-7148DB68DED8}" type="datetimeFigureOut">
              <a:rPr lang="en-US" smtClean="0"/>
              <a:pPr>
                <a:defRPr/>
              </a:pPr>
              <a:t>5/24/2017</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077D0C0B-06A2-40B5-B85B-0B8F1A96A1B7}" type="slidenum">
              <a:rPr lang="en-US" smtClean="0"/>
              <a:pPr>
                <a:defRPr/>
              </a:pPr>
              <a:t>‹#›</a:t>
            </a:fld>
            <a:endParaRPr lang="en-US"/>
          </a:p>
        </p:txBody>
      </p:sp>
    </p:spTree>
    <p:extLst>
      <p:ext uri="{BB962C8B-B14F-4D97-AF65-F5344CB8AC3E}">
        <p14:creationId xmlns:p14="http://schemas.microsoft.com/office/powerpoint/2010/main" val="146618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fld id="{32A191C3-3CFF-41EA-AB0E-49F155BC4624}" type="datetimeFigureOut">
              <a:rPr lang="en-US" smtClean="0"/>
              <a:pPr>
                <a:defRPr/>
              </a:pPr>
              <a:t>5/24/2017</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12"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3" name="Slide Number Placeholder 5"/>
          <p:cNvSpPr>
            <a:spLocks noGrp="1"/>
          </p:cNvSpPr>
          <p:nvPr>
            <p:ph type="sldNum" sz="quarter" idx="12"/>
          </p:nvPr>
        </p:nvSpPr>
        <p:spPr>
          <a:xfrm>
            <a:off x="511228" y="787783"/>
            <a:ext cx="584978" cy="365125"/>
          </a:xfrm>
        </p:spPr>
        <p:txBody>
          <a:bodyPr/>
          <a:lstStyle/>
          <a:p>
            <a:pPr>
              <a:defRPr/>
            </a:pPr>
            <a:fld id="{7CDD50AF-ED8A-4CB8-AFC1-AF52285B351C}" type="slidenum">
              <a:rPr lang="en-US" smtClean="0"/>
              <a:pPr>
                <a:defRPr/>
              </a:pPr>
              <a:t>‹#›</a:t>
            </a:fld>
            <a:endParaRPr lang="en-US"/>
          </a:p>
        </p:txBody>
      </p:sp>
    </p:spTree>
    <p:extLst>
      <p:ext uri="{BB962C8B-B14F-4D97-AF65-F5344CB8AC3E}">
        <p14:creationId xmlns:p14="http://schemas.microsoft.com/office/powerpoint/2010/main" val="334488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fld id="{1F437A0D-4AEF-4B1F-9B13-6EB3E385BBD9}" type="datetimeFigureOut">
              <a:rPr lang="en-US" smtClean="0"/>
              <a:pPr>
                <a:defRPr/>
              </a:pPr>
              <a:t>5/24/2017</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pPr>
              <a:defRPr/>
            </a:pPr>
            <a:fld id="{55E323FD-02E7-460D-8CA3-0A8ADFA13FE6}" type="slidenum">
              <a:rPr lang="en-US" smtClean="0"/>
              <a:pPr>
                <a:defRPr/>
              </a:pPr>
              <a:t>‹#›</a:t>
            </a:fld>
            <a:endParaRPr lang="en-US"/>
          </a:p>
        </p:txBody>
      </p:sp>
    </p:spTree>
    <p:extLst>
      <p:ext uri="{BB962C8B-B14F-4D97-AF65-F5344CB8AC3E}">
        <p14:creationId xmlns:p14="http://schemas.microsoft.com/office/powerpoint/2010/main" val="1115121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fld id="{C1CBF169-E81C-46B7-BBFD-4FAE912803CA}" type="datetimeFigureOut">
              <a:rPr lang="en-US" smtClean="0"/>
              <a:pPr>
                <a:defRPr/>
              </a:pPr>
              <a:t>5/24/2017</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a:defRPr/>
            </a:pPr>
            <a:fld id="{1E18918C-0151-4C53-975B-35DA6F475E8F}" type="slidenum">
              <a:rPr lang="en-US" smtClean="0"/>
              <a:pPr>
                <a:defRPr/>
              </a:pPr>
              <a:t>‹#›</a:t>
            </a:fld>
            <a:endParaRPr lang="en-US"/>
          </a:p>
        </p:txBody>
      </p:sp>
    </p:spTree>
    <p:extLst>
      <p:ext uri="{BB962C8B-B14F-4D97-AF65-F5344CB8AC3E}">
        <p14:creationId xmlns:p14="http://schemas.microsoft.com/office/powerpoint/2010/main" val="24391784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FADF343-7603-4F04-98AE-D4EBB2D4F7CD}" type="datetimeFigureOut">
              <a:rPr lang="en-US" smtClean="0"/>
              <a:pPr>
                <a:defRPr/>
              </a:pPr>
              <a:t>5/24/2017</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a:defRPr/>
            </a:pPr>
            <a:fld id="{158FA7F7-2146-4281-9DE5-8296089E7D72}" type="slidenum">
              <a:rPr lang="en-US" smtClean="0"/>
              <a:pPr>
                <a:defRPr/>
              </a:pPr>
              <a:t>‹#›</a:t>
            </a:fld>
            <a:endParaRPr lang="en-US"/>
          </a:p>
        </p:txBody>
      </p:sp>
    </p:spTree>
    <p:extLst>
      <p:ext uri="{BB962C8B-B14F-4D97-AF65-F5344CB8AC3E}">
        <p14:creationId xmlns:p14="http://schemas.microsoft.com/office/powerpoint/2010/main" val="3778028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fld id="{02312582-FF93-48AA-A039-F9EC60B70BC6}" type="datetimeFigureOut">
              <a:rPr lang="en-US" smtClean="0"/>
              <a:pPr>
                <a:defRPr/>
              </a:pPr>
              <a:t>5/24/2017</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a:defRPr/>
            </a:pPr>
            <a:fld id="{85806458-521B-4010-A47A-35D6885CB1A4}" type="slidenum">
              <a:rPr lang="en-US" smtClean="0"/>
              <a:pPr>
                <a:defRPr/>
              </a:pPr>
              <a:t>‹#›</a:t>
            </a:fld>
            <a:endParaRPr lang="en-US"/>
          </a:p>
        </p:txBody>
      </p:sp>
    </p:spTree>
    <p:extLst>
      <p:ext uri="{BB962C8B-B14F-4D97-AF65-F5344CB8AC3E}">
        <p14:creationId xmlns:p14="http://schemas.microsoft.com/office/powerpoint/2010/main" val="3346626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fld id="{74528E69-44FA-48B2-B6E7-D66CE5584C87}" type="datetimeFigureOut">
              <a:rPr lang="en-US" smtClean="0"/>
              <a:pPr>
                <a:defRPr/>
              </a:pPr>
              <a:t>5/24/2017</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E9C764A9-EA02-44DC-86A9-E416C0156412}" type="slidenum">
              <a:rPr lang="en-US" smtClean="0"/>
              <a:pPr>
                <a:defRPr/>
              </a:pPr>
              <a:t>‹#›</a:t>
            </a:fld>
            <a:endParaRPr lang="en-US"/>
          </a:p>
        </p:txBody>
      </p:sp>
    </p:spTree>
    <p:extLst>
      <p:ext uri="{BB962C8B-B14F-4D97-AF65-F5344CB8AC3E}">
        <p14:creationId xmlns:p14="http://schemas.microsoft.com/office/powerpoint/2010/main" val="3621226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fld id="{3D151779-8303-4C0E-971F-6B8ACC77CC4D}" type="datetimeFigureOut">
              <a:rPr lang="en-US" smtClean="0"/>
              <a:pPr>
                <a:defRPr/>
              </a:pPr>
              <a:t>5/24/2017</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89506B05-3F75-4D36-8999-5635A1BDA370}" type="slidenum">
              <a:rPr lang="en-US" smtClean="0"/>
              <a:pPr>
                <a:defRPr/>
              </a:pPr>
              <a:t>‹#›</a:t>
            </a:fld>
            <a:endParaRPr lang="en-US"/>
          </a:p>
        </p:txBody>
      </p:sp>
    </p:spTree>
    <p:extLst>
      <p:ext uri="{BB962C8B-B14F-4D97-AF65-F5344CB8AC3E}">
        <p14:creationId xmlns:p14="http://schemas.microsoft.com/office/powerpoint/2010/main" val="2764986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fld id="{3D151779-8303-4C0E-971F-6B8ACC77CC4D}" type="datetimeFigureOut">
              <a:rPr lang="en-US" smtClean="0"/>
              <a:pPr>
                <a:defRPr/>
              </a:pPr>
              <a:t>5/24/2017</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89506B05-3F75-4D36-8999-5635A1BDA370}" type="slidenum">
              <a:rPr lang="en-US" smtClean="0"/>
              <a:pPr>
                <a:defRPr/>
              </a:pPr>
              <a:t>‹#›</a:t>
            </a:fld>
            <a:endParaRPr lang="en-US"/>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9829278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pPr>
              <a:defRPr/>
            </a:pPr>
            <a:fld id="{3D151779-8303-4C0E-971F-6B8ACC77CC4D}" type="datetimeFigureOut">
              <a:rPr lang="en-US" smtClean="0"/>
              <a:pPr>
                <a:defRPr/>
              </a:pPr>
              <a:t>5/24/2017</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89506B05-3F75-4D36-8999-5635A1BDA370}" type="slidenum">
              <a:rPr lang="en-US" smtClean="0"/>
              <a:pPr>
                <a:defRPr/>
              </a:pPr>
              <a:t>‹#›</a:t>
            </a:fld>
            <a:endParaRPr lang="en-US"/>
          </a:p>
        </p:txBody>
      </p:sp>
    </p:spTree>
    <p:extLst>
      <p:ext uri="{BB962C8B-B14F-4D97-AF65-F5344CB8AC3E}">
        <p14:creationId xmlns:p14="http://schemas.microsoft.com/office/powerpoint/2010/main" val="7694242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pPr>
              <a:defRPr/>
            </a:pPr>
            <a:fld id="{3D151779-8303-4C0E-971F-6B8ACC77CC4D}" type="datetimeFigureOut">
              <a:rPr lang="en-US" smtClean="0"/>
              <a:pPr>
                <a:defRPr/>
              </a:pPr>
              <a:t>5/24/2017</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89506B05-3F75-4D36-8999-5635A1BDA370}" type="slidenum">
              <a:rPr lang="en-US" smtClean="0"/>
              <a:pPr>
                <a:defRPr/>
              </a:pPr>
              <a:t>‹#›</a:t>
            </a:fld>
            <a:endParaRPr lang="en-US"/>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444498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pPr>
              <a:defRPr/>
            </a:pPr>
            <a:fld id="{3D151779-8303-4C0E-971F-6B8ACC77CC4D}" type="datetimeFigureOut">
              <a:rPr lang="en-US" smtClean="0"/>
              <a:pPr>
                <a:defRPr/>
              </a:pPr>
              <a:t>5/24/2017</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89506B05-3F75-4D36-8999-5635A1BDA370}" type="slidenum">
              <a:rPr lang="en-US" smtClean="0"/>
              <a:pPr>
                <a:defRPr/>
              </a:pPr>
              <a:t>‹#›</a:t>
            </a:fld>
            <a:endParaRPr lang="en-US"/>
          </a:p>
        </p:txBody>
      </p:sp>
    </p:spTree>
    <p:extLst>
      <p:ext uri="{BB962C8B-B14F-4D97-AF65-F5344CB8AC3E}">
        <p14:creationId xmlns:p14="http://schemas.microsoft.com/office/powerpoint/2010/main" val="16628157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E1338381-C779-45E8-9EB1-1651C816423E}" type="datetimeFigureOut">
              <a:rPr lang="en-US" smtClean="0"/>
              <a:pPr>
                <a:defRPr/>
              </a:pPr>
              <a:t>5/24/2017</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9FE6741B-1EDA-4A86-A9AD-FFA1B54127F9}" type="slidenum">
              <a:rPr lang="en-US" smtClean="0"/>
              <a:pPr>
                <a:defRPr/>
              </a:pPr>
              <a:t>‹#›</a:t>
            </a:fld>
            <a:endParaRPr lang="en-US"/>
          </a:p>
        </p:txBody>
      </p:sp>
    </p:spTree>
    <p:extLst>
      <p:ext uri="{BB962C8B-B14F-4D97-AF65-F5344CB8AC3E}">
        <p14:creationId xmlns:p14="http://schemas.microsoft.com/office/powerpoint/2010/main" val="2117171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E52323E0-EE86-4563-91E0-679306CB387E}" type="datetimeFigureOut">
              <a:rPr lang="en-US" smtClean="0"/>
              <a:pPr>
                <a:defRPr/>
              </a:pPr>
              <a:t>5/24/2017</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D9B33AB7-ADE1-422A-B534-9D3F3C53D853}" type="slidenum">
              <a:rPr lang="en-US" smtClean="0"/>
              <a:pPr>
                <a:defRPr/>
              </a:pPr>
              <a:t>‹#›</a:t>
            </a:fld>
            <a:endParaRPr lang="en-US"/>
          </a:p>
        </p:txBody>
      </p:sp>
    </p:spTree>
    <p:extLst>
      <p:ext uri="{BB962C8B-B14F-4D97-AF65-F5344CB8AC3E}">
        <p14:creationId xmlns:p14="http://schemas.microsoft.com/office/powerpoint/2010/main" val="40391246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04"/>
            <a:ext cx="1952272" cy="6853049"/>
            <a:chOff x="6627813" y="195650"/>
            <a:chExt cx="1952625" cy="5678101"/>
          </a:xfrm>
        </p:grpSpPr>
        <p:sp>
          <p:nvSpPr>
            <p:cNvPr id="50" name="Freeform 27"/>
            <p:cNvSpPr/>
            <p:nvPr/>
          </p:nvSpPr>
          <p:spPr bwMode="auto">
            <a:xfrm>
              <a:off x="6627813" y="19565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3D151779-8303-4C0E-971F-6B8ACC77CC4D}" type="datetimeFigureOut">
              <a:rPr lang="en-US" smtClean="0"/>
              <a:pPr>
                <a:defRPr/>
              </a:pPr>
              <a:t>5/24/2017</a:t>
            </a:fld>
            <a:endParaRPr lang="en-US"/>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pPr>
              <a:defRPr/>
            </a:pPr>
            <a:fld id="{89506B05-3F75-4D36-8999-5635A1BDA370}" type="slidenum">
              <a:rPr lang="en-US" smtClean="0"/>
              <a:pPr>
                <a:defRPr/>
              </a:pPr>
              <a:t>‹#›</a:t>
            </a:fld>
            <a:endParaRPr lang="en-US"/>
          </a:p>
        </p:txBody>
      </p:sp>
    </p:spTree>
    <p:extLst>
      <p:ext uri="{BB962C8B-B14F-4D97-AF65-F5344CB8AC3E}">
        <p14:creationId xmlns:p14="http://schemas.microsoft.com/office/powerpoint/2010/main" val="3983444717"/>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 id="2147483900" r:id="rId12"/>
    <p:sldLayoutId id="2147483901" r:id="rId13"/>
    <p:sldLayoutId id="2147483902" r:id="rId14"/>
    <p:sldLayoutId id="2147483903" r:id="rId15"/>
    <p:sldLayoutId id="214748390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p:cNvSpPr txBox="1"/>
          <p:nvPr/>
        </p:nvSpPr>
        <p:spPr>
          <a:xfrm>
            <a:off x="533400" y="6229290"/>
            <a:ext cx="7886700" cy="400110"/>
          </a:xfrm>
          <a:prstGeom prst="rect">
            <a:avLst/>
          </a:prstGeom>
          <a:noFill/>
        </p:spPr>
        <p:txBody>
          <a:bodyPr wrap="square">
            <a:spAutoFit/>
          </a:bodyPr>
          <a:lstStyle/>
          <a:p>
            <a:pPr algn="ctr" fontAlgn="auto">
              <a:spcBef>
                <a:spcPts val="0"/>
              </a:spcBef>
              <a:spcAft>
                <a:spcPts val="0"/>
              </a:spcAft>
              <a:defRPr/>
            </a:pPr>
            <a:r>
              <a:rPr lang="en-US" sz="2000" i="1" dirty="0" err="1" smtClean="0">
                <a:solidFill>
                  <a:srgbClr val="002060"/>
                </a:solidFill>
                <a:latin typeface="Times New Roman" panose="02020603050405020304" pitchFamily="18" charset="0"/>
                <a:cs typeface="Times New Roman" panose="02020603050405020304" pitchFamily="18" charset="0"/>
              </a:rPr>
              <a:t>Thành</a:t>
            </a:r>
            <a:r>
              <a:rPr lang="en-US" sz="2000" i="1" dirty="0" smtClean="0">
                <a:solidFill>
                  <a:srgbClr val="002060"/>
                </a:solidFill>
                <a:latin typeface="Times New Roman" panose="02020603050405020304" pitchFamily="18" charset="0"/>
                <a:cs typeface="Times New Roman" panose="02020603050405020304" pitchFamily="18" charset="0"/>
              </a:rPr>
              <a:t> </a:t>
            </a:r>
            <a:r>
              <a:rPr lang="en-US" sz="2000" i="1" dirty="0" err="1" smtClean="0">
                <a:solidFill>
                  <a:srgbClr val="002060"/>
                </a:solidFill>
                <a:latin typeface="Times New Roman" panose="02020603050405020304" pitchFamily="18" charset="0"/>
                <a:cs typeface="Times New Roman" panose="02020603050405020304" pitchFamily="18" charset="0"/>
              </a:rPr>
              <a:t>phố</a:t>
            </a:r>
            <a:r>
              <a:rPr lang="en-US" sz="2000" i="1" dirty="0" smtClean="0">
                <a:solidFill>
                  <a:srgbClr val="002060"/>
                </a:solidFill>
                <a:latin typeface="Times New Roman" panose="02020603050405020304" pitchFamily="18" charset="0"/>
                <a:cs typeface="Times New Roman" panose="02020603050405020304" pitchFamily="18" charset="0"/>
              </a:rPr>
              <a:t> </a:t>
            </a:r>
            <a:r>
              <a:rPr lang="en-US" sz="2000" i="1" dirty="0" err="1" smtClean="0">
                <a:solidFill>
                  <a:srgbClr val="002060"/>
                </a:solidFill>
                <a:latin typeface="Times New Roman" panose="02020603050405020304" pitchFamily="18" charset="0"/>
                <a:cs typeface="Times New Roman" panose="02020603050405020304" pitchFamily="18" charset="0"/>
              </a:rPr>
              <a:t>Hồ</a:t>
            </a:r>
            <a:r>
              <a:rPr lang="en-US" sz="2000" i="1" dirty="0" smtClean="0">
                <a:solidFill>
                  <a:srgbClr val="002060"/>
                </a:solidFill>
                <a:latin typeface="Times New Roman" panose="02020603050405020304" pitchFamily="18" charset="0"/>
                <a:cs typeface="Times New Roman" panose="02020603050405020304" pitchFamily="18" charset="0"/>
              </a:rPr>
              <a:t> </a:t>
            </a:r>
            <a:r>
              <a:rPr lang="en-US" sz="2000" i="1" err="1" smtClean="0">
                <a:solidFill>
                  <a:srgbClr val="002060"/>
                </a:solidFill>
                <a:latin typeface="Times New Roman" panose="02020603050405020304" pitchFamily="18" charset="0"/>
                <a:cs typeface="Times New Roman" panose="02020603050405020304" pitchFamily="18" charset="0"/>
              </a:rPr>
              <a:t>Chí</a:t>
            </a:r>
            <a:r>
              <a:rPr lang="en-US" sz="2000" i="1" smtClean="0">
                <a:solidFill>
                  <a:srgbClr val="002060"/>
                </a:solidFill>
                <a:latin typeface="Times New Roman" panose="02020603050405020304" pitchFamily="18" charset="0"/>
                <a:cs typeface="Times New Roman" panose="02020603050405020304" pitchFamily="18" charset="0"/>
              </a:rPr>
              <a:t> Minh - </a:t>
            </a:r>
            <a:r>
              <a:rPr lang="en-US" sz="2000" i="1" dirty="0" smtClean="0">
                <a:solidFill>
                  <a:srgbClr val="002060"/>
                </a:solidFill>
                <a:latin typeface="Times New Roman" panose="02020603050405020304" pitchFamily="18" charset="0"/>
                <a:cs typeface="Times New Roman" panose="02020603050405020304" pitchFamily="18" charset="0"/>
              </a:rPr>
              <a:t>2017</a:t>
            </a:r>
            <a:endParaRPr lang="en-US" sz="2000" i="1" dirty="0">
              <a:solidFill>
                <a:srgbClr val="002060"/>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0" y="2057400"/>
            <a:ext cx="9144000" cy="3354765"/>
          </a:xfrm>
          <a:prstGeom prst="rect">
            <a:avLst/>
          </a:prstGeom>
          <a:noFill/>
        </p:spPr>
        <p:txBody>
          <a:bodyPr wrap="square" rtlCol="0">
            <a:spAutoFit/>
          </a:bodyPr>
          <a:lstStyle/>
          <a:p>
            <a:pPr algn="ctr"/>
            <a:r>
              <a:rPr lang="en-US" sz="3600" b="1" dirty="0">
                <a:solidFill>
                  <a:srgbClr val="FF0000"/>
                </a:solidFill>
                <a:latin typeface="Times New Roman" panose="02020603050405020304" pitchFamily="18" charset="0"/>
                <a:ea typeface="Tahoma" panose="020B0604030504040204" pitchFamily="34" charset="0"/>
                <a:cs typeface="Tahoma" panose="020B0604030504040204" pitchFamily="34" charset="0"/>
              </a:rPr>
              <a:t>DỰ ÁN</a:t>
            </a:r>
            <a:endParaRPr lang="en-US" sz="3600" dirty="0">
              <a:solidFill>
                <a:srgbClr val="FF0000"/>
              </a:solidFill>
              <a:latin typeface="Times New Roman" panose="02020603050405020304" pitchFamily="18" charset="0"/>
              <a:ea typeface="Tahoma" panose="020B0604030504040204" pitchFamily="34" charset="0"/>
              <a:cs typeface="Tahoma" panose="020B0604030504040204" pitchFamily="34" charset="0"/>
            </a:endParaRPr>
          </a:p>
          <a:p>
            <a:pPr algn="ctr"/>
            <a:r>
              <a:rPr lang="x-none" sz="3600" b="1">
                <a:solidFill>
                  <a:srgbClr val="FF0000"/>
                </a:solidFill>
                <a:latin typeface="Times New Roman" panose="02020603050405020304" pitchFamily="18" charset="0"/>
                <a:ea typeface="Tahoma" panose="020B0604030504040204" pitchFamily="34" charset="0"/>
                <a:cs typeface="Tahoma" panose="020B0604030504040204" pitchFamily="34" charset="0"/>
              </a:rPr>
              <a:t>Đầu </a:t>
            </a:r>
            <a:r>
              <a:rPr lang="x-none" sz="3600" b="1" smtClean="0">
                <a:solidFill>
                  <a:srgbClr val="FF0000"/>
                </a:solidFill>
                <a:latin typeface="Times New Roman" panose="02020603050405020304" pitchFamily="18" charset="0"/>
                <a:ea typeface="Tahoma" panose="020B0604030504040204" pitchFamily="34" charset="0"/>
                <a:cs typeface="Tahoma" panose="020B0604030504040204" pitchFamily="34" charset="0"/>
              </a:rPr>
              <a:t>tư </a:t>
            </a:r>
            <a:r>
              <a:rPr lang="x-none" sz="3600" b="1">
                <a:solidFill>
                  <a:srgbClr val="FF0000"/>
                </a:solidFill>
                <a:latin typeface="Times New Roman" panose="02020603050405020304" pitchFamily="18" charset="0"/>
                <a:ea typeface="Tahoma" panose="020B0604030504040204" pitchFamily="34" charset="0"/>
                <a:cs typeface="Tahoma" panose="020B0604030504040204" pitchFamily="34" charset="0"/>
              </a:rPr>
              <a:t>phát triển trường </a:t>
            </a:r>
            <a:r>
              <a:rPr lang="en-US" sz="3600" b="1" dirty="0" err="1">
                <a:solidFill>
                  <a:srgbClr val="FF0000"/>
                </a:solidFill>
                <a:latin typeface="Times New Roman" panose="02020603050405020304" pitchFamily="18" charset="0"/>
                <a:ea typeface="Tahoma" panose="020B0604030504040204" pitchFamily="34" charset="0"/>
                <a:cs typeface="Tahoma" panose="020B0604030504040204" pitchFamily="34" charset="0"/>
              </a:rPr>
              <a:t>nghề</a:t>
            </a:r>
            <a:r>
              <a:rPr lang="en-US" sz="3600" b="1" dirty="0">
                <a:solidFill>
                  <a:srgbClr val="FF0000"/>
                </a:solidFill>
                <a:latin typeface="Times New Roman" panose="02020603050405020304" pitchFamily="18" charset="0"/>
                <a:ea typeface="Tahoma" panose="020B0604030504040204" pitchFamily="34" charset="0"/>
                <a:cs typeface="Tahoma" panose="020B0604030504040204" pitchFamily="34" charset="0"/>
              </a:rPr>
              <a:t> </a:t>
            </a:r>
            <a:endParaRPr lang="en-US" sz="3600" b="1" dirty="0" smtClean="0">
              <a:solidFill>
                <a:srgbClr val="FF0000"/>
              </a:solidFill>
              <a:latin typeface="Times New Roman" panose="02020603050405020304" pitchFamily="18" charset="0"/>
              <a:ea typeface="Tahoma" panose="020B0604030504040204" pitchFamily="34" charset="0"/>
              <a:cs typeface="Tahoma" panose="020B0604030504040204" pitchFamily="34" charset="0"/>
            </a:endParaRPr>
          </a:p>
          <a:p>
            <a:pPr algn="ctr"/>
            <a:r>
              <a:rPr lang="x-none" sz="3600" b="1" smtClean="0">
                <a:solidFill>
                  <a:srgbClr val="FF0000"/>
                </a:solidFill>
                <a:latin typeface="Times New Roman" panose="02020603050405020304" pitchFamily="18" charset="0"/>
                <a:ea typeface="Tahoma" panose="020B0604030504040204" pitchFamily="34" charset="0"/>
                <a:cs typeface="Tahoma" panose="020B0604030504040204" pitchFamily="34" charset="0"/>
              </a:rPr>
              <a:t>chất </a:t>
            </a:r>
            <a:r>
              <a:rPr lang="x-none" sz="3600" b="1">
                <a:solidFill>
                  <a:srgbClr val="FF0000"/>
                </a:solidFill>
                <a:latin typeface="Times New Roman" panose="02020603050405020304" pitchFamily="18" charset="0"/>
                <a:ea typeface="Tahoma" panose="020B0604030504040204" pitchFamily="34" charset="0"/>
                <a:cs typeface="Tahoma" panose="020B0604030504040204" pitchFamily="34" charset="0"/>
              </a:rPr>
              <a:t>lượng cao đến năm 202</a:t>
            </a:r>
            <a:r>
              <a:rPr lang="en-US" sz="3600" b="1" dirty="0">
                <a:solidFill>
                  <a:srgbClr val="FF0000"/>
                </a:solidFill>
                <a:latin typeface="Times New Roman" panose="02020603050405020304" pitchFamily="18" charset="0"/>
                <a:ea typeface="Tahoma" panose="020B0604030504040204" pitchFamily="34" charset="0"/>
                <a:cs typeface="Tahoma" panose="020B0604030504040204" pitchFamily="34" charset="0"/>
              </a:rPr>
              <a:t>2</a:t>
            </a:r>
            <a:r>
              <a:rPr lang="x-none" sz="3600" b="1">
                <a:solidFill>
                  <a:srgbClr val="FF0000"/>
                </a:solidFill>
                <a:latin typeface="Times New Roman" panose="02020603050405020304" pitchFamily="18" charset="0"/>
                <a:ea typeface="Tahoma" panose="020B0604030504040204" pitchFamily="34" charset="0"/>
                <a:cs typeface="Tahoma" panose="020B0604030504040204" pitchFamily="34" charset="0"/>
              </a:rPr>
              <a:t> của </a:t>
            </a:r>
            <a:endParaRPr lang="en-US" sz="3600" b="1" dirty="0" smtClean="0">
              <a:solidFill>
                <a:srgbClr val="FF0000"/>
              </a:solidFill>
              <a:latin typeface="Times New Roman" panose="02020603050405020304" pitchFamily="18" charset="0"/>
              <a:ea typeface="Tahoma" panose="020B0604030504040204" pitchFamily="34" charset="0"/>
              <a:cs typeface="Tahoma" panose="020B0604030504040204" pitchFamily="34" charset="0"/>
            </a:endParaRPr>
          </a:p>
          <a:p>
            <a:pPr algn="ctr"/>
            <a:r>
              <a:rPr lang="en-US" sz="3600" b="1" dirty="0" err="1" smtClean="0">
                <a:solidFill>
                  <a:srgbClr val="FF0000"/>
                </a:solidFill>
                <a:latin typeface="Times New Roman" panose="02020603050405020304" pitchFamily="18" charset="0"/>
                <a:ea typeface="Tahoma" panose="020B0604030504040204" pitchFamily="34" charset="0"/>
                <a:cs typeface="Tahoma" panose="020B0604030504040204" pitchFamily="34" charset="0"/>
              </a:rPr>
              <a:t>Trường</a:t>
            </a:r>
            <a:r>
              <a:rPr lang="en-US" sz="3600" b="1" dirty="0" smtClean="0">
                <a:solidFill>
                  <a:srgbClr val="FF0000"/>
                </a:solidFill>
                <a:latin typeface="Times New Roman" panose="02020603050405020304" pitchFamily="18" charset="0"/>
                <a:ea typeface="Tahoma" panose="020B0604030504040204" pitchFamily="34" charset="0"/>
                <a:cs typeface="Tahoma" panose="020B0604030504040204" pitchFamily="34" charset="0"/>
              </a:rPr>
              <a:t> Cao </a:t>
            </a:r>
            <a:r>
              <a:rPr lang="en-US" sz="3600" b="1" dirty="0" err="1" smtClean="0">
                <a:solidFill>
                  <a:srgbClr val="FF0000"/>
                </a:solidFill>
                <a:latin typeface="Times New Roman" panose="02020603050405020304" pitchFamily="18" charset="0"/>
                <a:ea typeface="Tahoma" panose="020B0604030504040204" pitchFamily="34" charset="0"/>
                <a:cs typeface="Tahoma" panose="020B0604030504040204" pitchFamily="34" charset="0"/>
              </a:rPr>
              <a:t>đẳng</a:t>
            </a:r>
            <a:r>
              <a:rPr lang="en-US" sz="3600" b="1" dirty="0" smtClean="0">
                <a:solidFill>
                  <a:srgbClr val="FF0000"/>
                </a:solidFill>
                <a:latin typeface="Times New Roman" panose="02020603050405020304" pitchFamily="18" charset="0"/>
                <a:ea typeface="Tahoma" panose="020B0604030504040204" pitchFamily="34" charset="0"/>
                <a:cs typeface="Tahoma" panose="020B0604030504040204" pitchFamily="34" charset="0"/>
              </a:rPr>
              <a:t> </a:t>
            </a:r>
            <a:r>
              <a:rPr lang="en-US" sz="3600" b="1" dirty="0" err="1" smtClean="0">
                <a:solidFill>
                  <a:srgbClr val="FF0000"/>
                </a:solidFill>
                <a:latin typeface="Times New Roman" panose="02020603050405020304" pitchFamily="18" charset="0"/>
                <a:ea typeface="Tahoma" panose="020B0604030504040204" pitchFamily="34" charset="0"/>
                <a:cs typeface="Tahoma" panose="020B0604030504040204" pitchFamily="34" charset="0"/>
              </a:rPr>
              <a:t>Kỹ</a:t>
            </a:r>
            <a:r>
              <a:rPr lang="en-US" sz="3600" b="1" dirty="0" smtClean="0">
                <a:solidFill>
                  <a:srgbClr val="FF0000"/>
                </a:solidFill>
                <a:latin typeface="Times New Roman" panose="02020603050405020304" pitchFamily="18" charset="0"/>
                <a:ea typeface="Tahoma" panose="020B0604030504040204" pitchFamily="34" charset="0"/>
                <a:cs typeface="Tahoma" panose="020B0604030504040204" pitchFamily="34" charset="0"/>
              </a:rPr>
              <a:t> </a:t>
            </a:r>
            <a:r>
              <a:rPr lang="en-US" sz="3600" b="1" dirty="0" err="1" smtClean="0">
                <a:solidFill>
                  <a:srgbClr val="FF0000"/>
                </a:solidFill>
                <a:latin typeface="Times New Roman" panose="02020603050405020304" pitchFamily="18" charset="0"/>
                <a:ea typeface="Tahoma" panose="020B0604030504040204" pitchFamily="34" charset="0"/>
                <a:cs typeface="Tahoma" panose="020B0604030504040204" pitchFamily="34" charset="0"/>
              </a:rPr>
              <a:t>thuật</a:t>
            </a:r>
            <a:r>
              <a:rPr lang="en-US" sz="3600" b="1" dirty="0" smtClean="0">
                <a:solidFill>
                  <a:srgbClr val="FF0000"/>
                </a:solidFill>
                <a:latin typeface="Times New Roman" panose="02020603050405020304" pitchFamily="18" charset="0"/>
                <a:ea typeface="Tahoma" panose="020B0604030504040204" pitchFamily="34" charset="0"/>
                <a:cs typeface="Tahoma" panose="020B0604030504040204" pitchFamily="34" charset="0"/>
              </a:rPr>
              <a:t> </a:t>
            </a:r>
            <a:r>
              <a:rPr lang="en-US" sz="3600" b="1" dirty="0" err="1" smtClean="0">
                <a:solidFill>
                  <a:srgbClr val="FF0000"/>
                </a:solidFill>
                <a:latin typeface="Times New Roman" panose="02020603050405020304" pitchFamily="18" charset="0"/>
                <a:ea typeface="Tahoma" panose="020B0604030504040204" pitchFamily="34" charset="0"/>
                <a:cs typeface="Tahoma" panose="020B0604030504040204" pitchFamily="34" charset="0"/>
              </a:rPr>
              <a:t>Lý</a:t>
            </a:r>
            <a:r>
              <a:rPr lang="en-US" sz="3600" b="1" dirty="0" smtClean="0">
                <a:solidFill>
                  <a:srgbClr val="FF0000"/>
                </a:solidFill>
                <a:latin typeface="Times New Roman" panose="02020603050405020304" pitchFamily="18" charset="0"/>
                <a:ea typeface="Tahoma" panose="020B0604030504040204" pitchFamily="34" charset="0"/>
                <a:cs typeface="Tahoma" panose="020B0604030504040204" pitchFamily="34" charset="0"/>
              </a:rPr>
              <a:t> </a:t>
            </a:r>
            <a:r>
              <a:rPr lang="en-US" sz="3600" b="1" dirty="0" err="1" smtClean="0">
                <a:solidFill>
                  <a:srgbClr val="FF0000"/>
                </a:solidFill>
                <a:latin typeface="Times New Roman" panose="02020603050405020304" pitchFamily="18" charset="0"/>
                <a:ea typeface="Tahoma" panose="020B0604030504040204" pitchFamily="34" charset="0"/>
                <a:cs typeface="Tahoma" panose="020B0604030504040204" pitchFamily="34" charset="0"/>
              </a:rPr>
              <a:t>Tự</a:t>
            </a:r>
            <a:r>
              <a:rPr lang="en-US" sz="3600" b="1" dirty="0" smtClean="0">
                <a:solidFill>
                  <a:srgbClr val="FF0000"/>
                </a:solidFill>
                <a:latin typeface="Times New Roman" panose="02020603050405020304" pitchFamily="18" charset="0"/>
                <a:ea typeface="Tahoma" panose="020B0604030504040204" pitchFamily="34" charset="0"/>
                <a:cs typeface="Tahoma" panose="020B0604030504040204" pitchFamily="34" charset="0"/>
              </a:rPr>
              <a:t> </a:t>
            </a:r>
            <a:r>
              <a:rPr lang="en-US" sz="3600" b="1" dirty="0" err="1" smtClean="0">
                <a:solidFill>
                  <a:srgbClr val="FF0000"/>
                </a:solidFill>
                <a:latin typeface="Times New Roman" panose="02020603050405020304" pitchFamily="18" charset="0"/>
                <a:ea typeface="Tahoma" panose="020B0604030504040204" pitchFamily="34" charset="0"/>
                <a:cs typeface="Tahoma" panose="020B0604030504040204" pitchFamily="34" charset="0"/>
              </a:rPr>
              <a:t>Trọng</a:t>
            </a:r>
            <a:r>
              <a:rPr lang="en-US" sz="3600" b="1" dirty="0" smtClean="0">
                <a:solidFill>
                  <a:srgbClr val="FF0000"/>
                </a:solidFill>
                <a:latin typeface="Times New Roman" panose="02020603050405020304" pitchFamily="18" charset="0"/>
                <a:ea typeface="Tahoma" panose="020B0604030504040204" pitchFamily="34" charset="0"/>
                <a:cs typeface="Tahoma" panose="020B0604030504040204" pitchFamily="34" charset="0"/>
              </a:rPr>
              <a:t> </a:t>
            </a:r>
            <a:r>
              <a:rPr lang="en-US" sz="3600" b="1" dirty="0" err="1" smtClean="0">
                <a:solidFill>
                  <a:srgbClr val="FF0000"/>
                </a:solidFill>
                <a:latin typeface="Times New Roman" panose="02020603050405020304" pitchFamily="18" charset="0"/>
                <a:ea typeface="Tahoma" panose="020B0604030504040204" pitchFamily="34" charset="0"/>
                <a:cs typeface="Tahoma" panose="020B0604030504040204" pitchFamily="34" charset="0"/>
              </a:rPr>
              <a:t>Thành</a:t>
            </a:r>
            <a:r>
              <a:rPr lang="en-US" sz="3600" b="1" dirty="0" smtClean="0">
                <a:solidFill>
                  <a:srgbClr val="FF0000"/>
                </a:solidFill>
                <a:latin typeface="Times New Roman" panose="02020603050405020304" pitchFamily="18" charset="0"/>
                <a:ea typeface="Tahoma" panose="020B0604030504040204" pitchFamily="34" charset="0"/>
                <a:cs typeface="Tahoma" panose="020B0604030504040204" pitchFamily="34" charset="0"/>
              </a:rPr>
              <a:t> </a:t>
            </a:r>
            <a:r>
              <a:rPr lang="en-US" sz="3600" b="1" dirty="0" err="1" smtClean="0">
                <a:solidFill>
                  <a:srgbClr val="FF0000"/>
                </a:solidFill>
                <a:latin typeface="Times New Roman" panose="02020603050405020304" pitchFamily="18" charset="0"/>
                <a:ea typeface="Tahoma" panose="020B0604030504040204" pitchFamily="34" charset="0"/>
                <a:cs typeface="Tahoma" panose="020B0604030504040204" pitchFamily="34" charset="0"/>
              </a:rPr>
              <a:t>Phố</a:t>
            </a:r>
            <a:r>
              <a:rPr lang="en-US" sz="3600" b="1" dirty="0" smtClean="0">
                <a:solidFill>
                  <a:srgbClr val="FF0000"/>
                </a:solidFill>
                <a:latin typeface="Times New Roman" panose="02020603050405020304" pitchFamily="18" charset="0"/>
                <a:ea typeface="Tahoma" panose="020B0604030504040204" pitchFamily="34" charset="0"/>
                <a:cs typeface="Tahoma" panose="020B0604030504040204" pitchFamily="34" charset="0"/>
              </a:rPr>
              <a:t> </a:t>
            </a:r>
            <a:r>
              <a:rPr lang="en-US" sz="3600" b="1" dirty="0" err="1" smtClean="0">
                <a:solidFill>
                  <a:srgbClr val="FF0000"/>
                </a:solidFill>
                <a:latin typeface="Times New Roman" panose="02020603050405020304" pitchFamily="18" charset="0"/>
                <a:ea typeface="Tahoma" panose="020B0604030504040204" pitchFamily="34" charset="0"/>
                <a:cs typeface="Tahoma" panose="020B0604030504040204" pitchFamily="34" charset="0"/>
              </a:rPr>
              <a:t>Hồ</a:t>
            </a:r>
            <a:r>
              <a:rPr lang="en-US" sz="3600" b="1" dirty="0" smtClean="0">
                <a:solidFill>
                  <a:srgbClr val="FF0000"/>
                </a:solidFill>
                <a:latin typeface="Times New Roman" panose="02020603050405020304" pitchFamily="18" charset="0"/>
                <a:ea typeface="Tahoma" panose="020B0604030504040204" pitchFamily="34" charset="0"/>
                <a:cs typeface="Tahoma" panose="020B0604030504040204" pitchFamily="34" charset="0"/>
              </a:rPr>
              <a:t> </a:t>
            </a:r>
            <a:r>
              <a:rPr lang="en-US" sz="3600" b="1" dirty="0" err="1" smtClean="0">
                <a:solidFill>
                  <a:srgbClr val="FF0000"/>
                </a:solidFill>
                <a:latin typeface="Times New Roman" panose="02020603050405020304" pitchFamily="18" charset="0"/>
                <a:ea typeface="Tahoma" panose="020B0604030504040204" pitchFamily="34" charset="0"/>
                <a:cs typeface="Tahoma" panose="020B0604030504040204" pitchFamily="34" charset="0"/>
              </a:rPr>
              <a:t>Chí</a:t>
            </a:r>
            <a:r>
              <a:rPr lang="en-US" sz="3600" b="1" dirty="0" smtClean="0">
                <a:solidFill>
                  <a:srgbClr val="FF0000"/>
                </a:solidFill>
                <a:latin typeface="Times New Roman" panose="02020603050405020304" pitchFamily="18" charset="0"/>
                <a:ea typeface="Tahoma" panose="020B0604030504040204" pitchFamily="34" charset="0"/>
                <a:cs typeface="Tahoma" panose="020B0604030504040204" pitchFamily="34" charset="0"/>
              </a:rPr>
              <a:t> Minh</a:t>
            </a:r>
            <a:endParaRPr lang="en-US" sz="3600" dirty="0">
              <a:solidFill>
                <a:srgbClr val="FF0000"/>
              </a:solidFill>
              <a:latin typeface="Times New Roman" panose="02020603050405020304" pitchFamily="18" charset="0"/>
              <a:ea typeface="Tahoma" panose="020B0604030504040204" pitchFamily="34" charset="0"/>
              <a:cs typeface="Tahoma" panose="020B0604030504040204" pitchFamily="34" charset="0"/>
            </a:endParaRPr>
          </a:p>
          <a:p>
            <a:pPr algn="just"/>
            <a:endParaRPr lang="en-US" sz="3200" b="1" dirty="0">
              <a:solidFill>
                <a:srgbClr val="FF0000"/>
              </a:solidFill>
              <a:latin typeface="Times New Roman" panose="02020603050405020304" pitchFamily="18" charset="0"/>
              <a:ea typeface="Tahoma" panose="020B0604030504040204" pitchFamily="34" charset="0"/>
              <a:cs typeface="Tahoma" panose="020B0604030504040204" pitchFamily="34" charset="0"/>
            </a:endParaRPr>
          </a:p>
        </p:txBody>
      </p:sp>
      <p:pic>
        <p:nvPicPr>
          <p:cNvPr id="1027" name="Picture 3" descr="C:\CDRs\TenTruo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
            <a:ext cx="8852790" cy="1447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457200" y="1295400"/>
            <a:ext cx="8229600" cy="461665"/>
          </a:xfrm>
          <a:prstGeom prst="rect">
            <a:avLst/>
          </a:prstGeom>
        </p:spPr>
        <p:txBody>
          <a:bodyPr wrap="square">
            <a:spAutoFit/>
          </a:bodyPr>
          <a:lstStyle/>
          <a:p>
            <a:r>
              <a:rPr lang="en-US" sz="2400" b="1" dirty="0" err="1" smtClean="0">
                <a:solidFill>
                  <a:srgbClr val="002060"/>
                </a:solidFill>
                <a:latin typeface="Times New Roman" panose="02020603050405020304" pitchFamily="18" charset="0"/>
                <a:cs typeface="Times New Roman" panose="02020603050405020304" pitchFamily="18" charset="0"/>
              </a:rPr>
              <a:t>Cơ</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sở</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chính</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smtClean="0">
                <a:solidFill>
                  <a:srgbClr val="002060"/>
                </a:solidFill>
                <a:latin typeface="Times New Roman" panose="02020603050405020304" pitchFamily="18" charset="0"/>
                <a:cs typeface="Times New Roman" panose="02020603050405020304" pitchFamily="18" charset="0"/>
              </a:rPr>
              <a:t>390 </a:t>
            </a:r>
            <a:r>
              <a:rPr lang="en-US" sz="2400" b="1" dirty="0" err="1" smtClean="0">
                <a:solidFill>
                  <a:srgbClr val="002060"/>
                </a:solidFill>
                <a:latin typeface="Times New Roman" panose="02020603050405020304" pitchFamily="18" charset="0"/>
                <a:cs typeface="Times New Roman" panose="02020603050405020304" pitchFamily="18" charset="0"/>
              </a:rPr>
              <a:t>Hoàng</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Văn</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Thụ</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Phường</a:t>
            </a:r>
            <a:r>
              <a:rPr lang="en-US" sz="2400" b="1" dirty="0" smtClean="0">
                <a:solidFill>
                  <a:srgbClr val="002060"/>
                </a:solidFill>
                <a:latin typeface="Times New Roman" panose="02020603050405020304" pitchFamily="18" charset="0"/>
                <a:cs typeface="Times New Roman" panose="02020603050405020304" pitchFamily="18" charset="0"/>
              </a:rPr>
              <a:t> 4, </a:t>
            </a:r>
            <a:r>
              <a:rPr lang="en-US" sz="2400" b="1" dirty="0" err="1" smtClean="0">
                <a:solidFill>
                  <a:srgbClr val="002060"/>
                </a:solidFill>
                <a:latin typeface="Times New Roman" panose="02020603050405020304" pitchFamily="18" charset="0"/>
                <a:cs typeface="Times New Roman" panose="02020603050405020304" pitchFamily="18" charset="0"/>
              </a:rPr>
              <a:t>Quận</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Tân</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Bình</a:t>
            </a:r>
            <a:endParaRPr lang="en-US" sz="2400" b="1" dirty="0">
              <a:solidFill>
                <a:srgbClr val="002060"/>
              </a:solidFill>
              <a:latin typeface="Times New Roman" panose="02020603050405020304" pitchFamily="18" charset="0"/>
              <a:cs typeface="Times New Roman" panose="02020603050405020304" pitchFamily="18" charset="0"/>
            </a:endParaRPr>
          </a:p>
        </p:txBody>
      </p:sp>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57199" y="1828800"/>
            <a:ext cx="8269603" cy="4643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5"/>
          <p:cNvSpPr txBox="1">
            <a:spLocks noChangeArrowheads="1"/>
          </p:cNvSpPr>
          <p:nvPr/>
        </p:nvSpPr>
        <p:spPr bwMode="auto">
          <a:xfrm>
            <a:off x="901700" y="312003"/>
            <a:ext cx="7493000" cy="830997"/>
          </a:xfrm>
          <a:prstGeom prst="rect">
            <a:avLst/>
          </a:prstGeom>
          <a:noFill/>
          <a:ln w="9525">
            <a:noFill/>
            <a:miter lim="800000"/>
            <a:headEnd/>
            <a:tailEnd/>
          </a:ln>
        </p:spPr>
        <p:txBody>
          <a:bodyPr wrap="square">
            <a:spAutoFit/>
          </a:bodyPr>
          <a:lstStyle/>
          <a:p>
            <a:pPr algn="ctr"/>
            <a:r>
              <a:rPr lang="en-US" sz="2400" b="1" dirty="0" smtClean="0">
                <a:solidFill>
                  <a:srgbClr val="FF0000"/>
                </a:solidFill>
                <a:latin typeface="Times New Roman" pitchFamily="18" charset="0"/>
              </a:rPr>
              <a:t> TRƯỜNG CAO ĐẲNG KỸ THUẬT LÝ TỰ TRỌNG THÀNH PHỐ HỒ CHÍ MINH</a:t>
            </a:r>
            <a:endParaRPr lang="en-US" sz="2400" b="1" dirty="0">
              <a:solidFill>
                <a:srgbClr val="FF0000"/>
              </a:solidFill>
              <a:latin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737" y="1909465"/>
            <a:ext cx="8219440" cy="4567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5"/>
          <p:cNvSpPr txBox="1">
            <a:spLocks noChangeArrowheads="1"/>
          </p:cNvSpPr>
          <p:nvPr/>
        </p:nvSpPr>
        <p:spPr bwMode="auto">
          <a:xfrm>
            <a:off x="901700" y="312003"/>
            <a:ext cx="7493000" cy="830997"/>
          </a:xfrm>
          <a:prstGeom prst="rect">
            <a:avLst/>
          </a:prstGeom>
          <a:noFill/>
          <a:ln w="9525">
            <a:noFill/>
            <a:miter lim="800000"/>
            <a:headEnd/>
            <a:tailEnd/>
          </a:ln>
        </p:spPr>
        <p:txBody>
          <a:bodyPr wrap="square">
            <a:spAutoFit/>
          </a:bodyPr>
          <a:lstStyle/>
          <a:p>
            <a:pPr algn="ctr"/>
            <a:r>
              <a:rPr lang="en-US" sz="2400" b="1" dirty="0" smtClean="0">
                <a:solidFill>
                  <a:srgbClr val="FF0000"/>
                </a:solidFill>
                <a:latin typeface="Times New Roman" pitchFamily="18" charset="0"/>
              </a:rPr>
              <a:t> TRƯỜNG CAO ĐẲNG KỸ THUẬT LÝ TỰ TRỌNG THÀNH PHỐ HỒ CHÍ MINH</a:t>
            </a:r>
            <a:endParaRPr lang="en-US" sz="2400" b="1" dirty="0">
              <a:solidFill>
                <a:srgbClr val="FF0000"/>
              </a:solidFill>
              <a:latin typeface="Times New Roman" pitchFamily="18" charset="0"/>
            </a:endParaRPr>
          </a:p>
        </p:txBody>
      </p:sp>
      <p:sp>
        <p:nvSpPr>
          <p:cNvPr id="6" name="Rectangle 5"/>
          <p:cNvSpPr/>
          <p:nvPr/>
        </p:nvSpPr>
        <p:spPr>
          <a:xfrm>
            <a:off x="457200" y="1295400"/>
            <a:ext cx="8229600" cy="461665"/>
          </a:xfrm>
          <a:prstGeom prst="rect">
            <a:avLst/>
          </a:prstGeom>
        </p:spPr>
        <p:txBody>
          <a:bodyPr wrap="square">
            <a:spAutoFit/>
          </a:bodyPr>
          <a:lstStyle/>
          <a:p>
            <a:pPr algn="ctr"/>
            <a:r>
              <a:rPr lang="en-US" sz="2400" b="1">
                <a:solidFill>
                  <a:srgbClr val="002060"/>
                </a:solidFill>
                <a:latin typeface="Times New Roman" panose="02020603050405020304" pitchFamily="18" charset="0"/>
                <a:cs typeface="Times New Roman" panose="02020603050405020304" pitchFamily="18" charset="0"/>
              </a:rPr>
              <a:t>Cơ sở 2: Xã Phú Hòa Đông, Huyện Củ Chi, Tp. Hồ Chí Minh</a:t>
            </a:r>
            <a:endParaRPr lang="en-US"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71596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01180" y="76200"/>
            <a:ext cx="8229600" cy="609600"/>
          </a:xfrm>
        </p:spPr>
        <p:txBody>
          <a:bodyPr>
            <a:normAutofit/>
          </a:bodyPr>
          <a:lstStyle/>
          <a:p>
            <a:r>
              <a:rPr lang="en-US" sz="2800" b="1" dirty="0" err="1" smtClean="0">
                <a:solidFill>
                  <a:srgbClr val="FF0000"/>
                </a:solidFill>
                <a:latin typeface="Times New Roman" panose="02020603050405020304" pitchFamily="18" charset="0"/>
                <a:cs typeface="Times New Roman" panose="02020603050405020304" pitchFamily="18" charset="0"/>
              </a:rPr>
              <a:t>Phần</a:t>
            </a:r>
            <a:r>
              <a:rPr lang="en-US" sz="2800" b="1" dirty="0" smtClean="0">
                <a:solidFill>
                  <a:srgbClr val="FF0000"/>
                </a:solidFill>
                <a:latin typeface="Times New Roman" panose="02020603050405020304" pitchFamily="18" charset="0"/>
                <a:cs typeface="Times New Roman" panose="02020603050405020304" pitchFamily="18" charset="0"/>
              </a:rPr>
              <a:t> 1: </a:t>
            </a:r>
            <a:r>
              <a:rPr lang="en-US" sz="2800" b="1" dirty="0" err="1" smtClean="0">
                <a:solidFill>
                  <a:srgbClr val="FF0000"/>
                </a:solidFill>
                <a:latin typeface="Times New Roman" panose="02020603050405020304" pitchFamily="18" charset="0"/>
                <a:cs typeface="Times New Roman" panose="02020603050405020304" pitchFamily="18" charset="0"/>
              </a:rPr>
              <a:t>Thực</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trạng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nhà</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trường</a:t>
            </a:r>
            <a:endParaRPr lang="en-US" sz="2800" b="1" dirty="0">
              <a:solidFill>
                <a:srgbClr val="FF0000"/>
              </a:solidFill>
              <a:latin typeface="Times New Roman" panose="02020603050405020304" pitchFamily="18" charset="0"/>
              <a:cs typeface="Times New Roman" panose="02020603050405020304" pitchFamily="18" charset="0"/>
            </a:endParaRPr>
          </a:p>
        </p:txBody>
      </p:sp>
      <p:pic>
        <p:nvPicPr>
          <p:cNvPr id="614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909" r="-1"/>
          <a:stretch/>
        </p:blipFill>
        <p:spPr bwMode="auto">
          <a:xfrm>
            <a:off x="457200" y="685800"/>
            <a:ext cx="8305800" cy="617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68930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457200"/>
            <a:ext cx="8534400" cy="914400"/>
          </a:xfrm>
        </p:spPr>
        <p:txBody>
          <a:bodyPr>
            <a:normAutofit/>
          </a:bodyPr>
          <a:lstStyle/>
          <a:p>
            <a:r>
              <a:rPr lang="en-US" sz="4000" b="1" dirty="0" err="1">
                <a:solidFill>
                  <a:srgbClr val="FF0000"/>
                </a:solidFill>
                <a:latin typeface="Times New Roman" panose="02020603050405020304" pitchFamily="18" charset="0"/>
                <a:cs typeface="Times New Roman" panose="02020603050405020304" pitchFamily="18" charset="0"/>
              </a:rPr>
              <a:t>Phần</a:t>
            </a:r>
            <a:r>
              <a:rPr lang="en-US" sz="4000" b="1" dirty="0">
                <a:solidFill>
                  <a:srgbClr val="FF0000"/>
                </a:solidFill>
                <a:latin typeface="Times New Roman" panose="02020603050405020304" pitchFamily="18" charset="0"/>
                <a:cs typeface="Times New Roman" panose="02020603050405020304" pitchFamily="18" charset="0"/>
              </a:rPr>
              <a:t> 1: </a:t>
            </a:r>
            <a:r>
              <a:rPr lang="en-US" sz="4000" b="1" dirty="0" err="1">
                <a:solidFill>
                  <a:srgbClr val="FF0000"/>
                </a:solidFill>
                <a:latin typeface="Times New Roman" panose="02020603050405020304" pitchFamily="18" charset="0"/>
                <a:cs typeface="Times New Roman" panose="02020603050405020304" pitchFamily="18" charset="0"/>
              </a:rPr>
              <a:t>Thực</a:t>
            </a:r>
            <a:r>
              <a:rPr lang="en-US" sz="4000" b="1" dirty="0">
                <a:solidFill>
                  <a:srgbClr val="FF0000"/>
                </a:solidFill>
                <a:latin typeface="Times New Roman" panose="02020603050405020304" pitchFamily="18" charset="0"/>
                <a:cs typeface="Times New Roman" panose="02020603050405020304" pitchFamily="18" charset="0"/>
              </a:rPr>
              <a:t> </a:t>
            </a:r>
            <a:r>
              <a:rPr lang="en-US" sz="4000" b="1" dirty="0" err="1">
                <a:solidFill>
                  <a:srgbClr val="FF0000"/>
                </a:solidFill>
                <a:latin typeface="Times New Roman" panose="02020603050405020304" pitchFamily="18" charset="0"/>
                <a:cs typeface="Times New Roman" panose="02020603050405020304" pitchFamily="18" charset="0"/>
              </a:rPr>
              <a:t>trạng</a:t>
            </a:r>
            <a:r>
              <a:rPr lang="en-US" sz="4000" b="1" dirty="0">
                <a:solidFill>
                  <a:srgbClr val="FF0000"/>
                </a:solidFill>
                <a:latin typeface="Times New Roman" panose="02020603050405020304" pitchFamily="18" charset="0"/>
                <a:cs typeface="Times New Roman" panose="02020603050405020304" pitchFamily="18" charset="0"/>
              </a:rPr>
              <a:t> </a:t>
            </a:r>
            <a:r>
              <a:rPr lang="en-US" sz="4000" b="1" dirty="0" err="1">
                <a:solidFill>
                  <a:srgbClr val="FF0000"/>
                </a:solidFill>
                <a:latin typeface="Times New Roman" panose="02020603050405020304" pitchFamily="18" charset="0"/>
                <a:cs typeface="Times New Roman" panose="02020603050405020304" pitchFamily="18" charset="0"/>
              </a:rPr>
              <a:t>nhà</a:t>
            </a:r>
            <a:r>
              <a:rPr lang="en-US" sz="4000" b="1" dirty="0">
                <a:solidFill>
                  <a:srgbClr val="FF0000"/>
                </a:solidFill>
                <a:latin typeface="Times New Roman" panose="02020603050405020304" pitchFamily="18" charset="0"/>
                <a:cs typeface="Times New Roman" panose="02020603050405020304" pitchFamily="18" charset="0"/>
              </a:rPr>
              <a:t> </a:t>
            </a:r>
            <a:r>
              <a:rPr lang="en-US" sz="4000" b="1" dirty="0" err="1" smtClean="0">
                <a:solidFill>
                  <a:srgbClr val="FF0000"/>
                </a:solidFill>
                <a:latin typeface="Times New Roman" panose="02020603050405020304" pitchFamily="18" charset="0"/>
                <a:cs typeface="Times New Roman" panose="02020603050405020304" pitchFamily="18" charset="0"/>
              </a:rPr>
              <a:t>trường</a:t>
            </a:r>
            <a:r>
              <a:rPr lang="en-US" sz="4000" b="1" dirty="0" smtClean="0">
                <a:solidFill>
                  <a:srgbClr val="FF0000"/>
                </a:solidFill>
                <a:latin typeface="Times New Roman" panose="02020603050405020304" pitchFamily="18" charset="0"/>
                <a:cs typeface="Times New Roman" panose="02020603050405020304" pitchFamily="18" charset="0"/>
              </a:rPr>
              <a:t>(</a:t>
            </a:r>
            <a:r>
              <a:rPr lang="en-US" sz="4000" b="1" dirty="0" err="1" smtClean="0">
                <a:solidFill>
                  <a:srgbClr val="FF0000"/>
                </a:solidFill>
                <a:latin typeface="Times New Roman" panose="02020603050405020304" pitchFamily="18" charset="0"/>
                <a:cs typeface="Times New Roman" panose="02020603050405020304" pitchFamily="18" charset="0"/>
              </a:rPr>
              <a:t>tt</a:t>
            </a:r>
            <a:r>
              <a:rPr lang="en-US" sz="4000" b="1" dirty="0" smtClean="0">
                <a:solidFill>
                  <a:srgbClr val="FF0000"/>
                </a:solidFill>
                <a:latin typeface="Times New Roman" panose="02020603050405020304" pitchFamily="18" charset="0"/>
                <a:cs typeface="Times New Roman" panose="02020603050405020304" pitchFamily="18" charset="0"/>
              </a:rPr>
              <a:t>)</a:t>
            </a: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2400" y="1447800"/>
            <a:ext cx="8534400" cy="4678363"/>
          </a:xfrm>
        </p:spPr>
        <p:txBody>
          <a:bodyPr>
            <a:normAutofit lnSpcReduction="10000"/>
          </a:bodyPr>
          <a:lstStyle/>
          <a:p>
            <a:pPr marL="0" indent="0">
              <a:buNone/>
            </a:pPr>
            <a:r>
              <a:rPr lang="vi-VN" sz="2800" b="1" dirty="0">
                <a:solidFill>
                  <a:srgbClr val="002060"/>
                </a:solidFill>
                <a:latin typeface="Times New Roman" panose="02020603050405020304" pitchFamily="18" charset="0"/>
                <a:cs typeface="Times New Roman" panose="02020603050405020304" pitchFamily="18" charset="0"/>
              </a:rPr>
              <a:t>Hiện trạng đội ngũ </a:t>
            </a:r>
            <a:r>
              <a:rPr lang="en-US" sz="2800" b="1" dirty="0" smtClean="0">
                <a:solidFill>
                  <a:srgbClr val="002060"/>
                </a:solidFill>
                <a:latin typeface="Times New Roman" panose="02020603050405020304" pitchFamily="18" charset="0"/>
                <a:cs typeface="Times New Roman" panose="02020603050405020304" pitchFamily="18" charset="0"/>
              </a:rPr>
              <a:t>CB</a:t>
            </a:r>
            <a:r>
              <a:rPr lang="vi-VN" sz="2800" b="1" dirty="0" smtClean="0">
                <a:solidFill>
                  <a:srgbClr val="002060"/>
                </a:solidFill>
                <a:latin typeface="Times New Roman" panose="02020603050405020304" pitchFamily="18" charset="0"/>
                <a:cs typeface="Times New Roman" panose="02020603050405020304" pitchFamily="18" charset="0"/>
              </a:rPr>
              <a:t> </a:t>
            </a:r>
            <a:r>
              <a:rPr lang="vi-VN" sz="2800" b="1" dirty="0">
                <a:solidFill>
                  <a:srgbClr val="002060"/>
                </a:solidFill>
                <a:latin typeface="Times New Roman" panose="02020603050405020304" pitchFamily="18" charset="0"/>
                <a:cs typeface="Times New Roman" panose="02020603050405020304" pitchFamily="18" charset="0"/>
              </a:rPr>
              <a:t>quản lý, </a:t>
            </a:r>
            <a:r>
              <a:rPr lang="vi-VN" sz="2800" b="1" dirty="0" smtClean="0">
                <a:solidFill>
                  <a:srgbClr val="002060"/>
                </a:solidFill>
                <a:latin typeface="Times New Roman" panose="02020603050405020304" pitchFamily="18" charset="0"/>
                <a:cs typeface="Times New Roman" panose="02020603050405020304" pitchFamily="18" charset="0"/>
              </a:rPr>
              <a:t>giảng viên, </a:t>
            </a:r>
            <a:r>
              <a:rPr lang="vi-VN" sz="2800" b="1" dirty="0">
                <a:solidFill>
                  <a:srgbClr val="002060"/>
                </a:solidFill>
                <a:latin typeface="Times New Roman" panose="02020603050405020304" pitchFamily="18" charset="0"/>
                <a:cs typeface="Times New Roman" panose="02020603050405020304" pitchFamily="18" charset="0"/>
              </a:rPr>
              <a:t>nhân viên</a:t>
            </a:r>
            <a:endParaRPr lang="en-US" sz="2800" b="1" dirty="0">
              <a:solidFill>
                <a:srgbClr val="002060"/>
              </a:solidFill>
              <a:latin typeface="Times New Roman" panose="02020603050405020304" pitchFamily="18" charset="0"/>
              <a:cs typeface="Times New Roman" panose="02020603050405020304" pitchFamily="18" charset="0"/>
            </a:endParaRPr>
          </a:p>
          <a:p>
            <a:pPr>
              <a:buFont typeface="Wingdings" pitchFamily="2" charset="2"/>
              <a:buChar char="Ø"/>
            </a:pPr>
            <a:r>
              <a:rPr lang="vi-VN" sz="2800" dirty="0">
                <a:solidFill>
                  <a:srgbClr val="002060"/>
                </a:solidFill>
                <a:latin typeface="Times New Roman" panose="02020603050405020304" pitchFamily="18" charset="0"/>
                <a:cs typeface="Times New Roman" panose="02020603050405020304" pitchFamily="18" charset="0"/>
              </a:rPr>
              <a:t>Tổng số </a:t>
            </a:r>
            <a:r>
              <a:rPr lang="vi-VN" sz="2800" dirty="0" smtClean="0">
                <a:solidFill>
                  <a:srgbClr val="002060"/>
                </a:solidFill>
                <a:latin typeface="Times New Roman" panose="02020603050405020304" pitchFamily="18" charset="0"/>
                <a:cs typeface="Times New Roman" panose="02020603050405020304" pitchFamily="18" charset="0"/>
              </a:rPr>
              <a:t>CB-GV-NV</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 </a:t>
            </a:r>
            <a:r>
              <a:rPr lang="vi-VN" sz="2800" dirty="0">
                <a:solidFill>
                  <a:srgbClr val="002060"/>
                </a:solidFill>
                <a:latin typeface="Times New Roman" panose="02020603050405020304" pitchFamily="18" charset="0"/>
                <a:cs typeface="Times New Roman" panose="02020603050405020304" pitchFamily="18" charset="0"/>
              </a:rPr>
              <a:t>358 </a:t>
            </a:r>
            <a:r>
              <a:rPr lang="vi-VN" sz="2800" dirty="0" smtClean="0">
                <a:solidFill>
                  <a:srgbClr val="002060"/>
                </a:solidFill>
                <a:latin typeface="Times New Roman" panose="02020603050405020304" pitchFamily="18" charset="0"/>
                <a:cs typeface="Times New Roman" panose="02020603050405020304" pitchFamily="18" charset="0"/>
              </a:rPr>
              <a:t>người</a:t>
            </a:r>
            <a:r>
              <a:rPr lang="en-US" sz="2800" dirty="0" smtClean="0">
                <a:solidFill>
                  <a:srgbClr val="002060"/>
                </a:solidFill>
                <a:latin typeface="Times New Roman" panose="02020603050405020304" pitchFamily="18" charset="0"/>
                <a:cs typeface="Times New Roman" panose="02020603050405020304" pitchFamily="18" charset="0"/>
              </a:rPr>
              <a:t> (288 BC + 70 HĐ)</a:t>
            </a:r>
          </a:p>
          <a:p>
            <a:pPr lvl="0">
              <a:buFont typeface="Wingdings" pitchFamily="2" charset="2"/>
              <a:buChar char="Ø"/>
            </a:pPr>
            <a:r>
              <a:rPr lang="vi-VN" sz="2800" dirty="0">
                <a:solidFill>
                  <a:srgbClr val="002060"/>
                </a:solidFill>
                <a:latin typeface="Times New Roman" panose="02020603050405020304" pitchFamily="18" charset="0"/>
                <a:cs typeface="Times New Roman" panose="02020603050405020304" pitchFamily="18" charset="0"/>
              </a:rPr>
              <a:t>Biên chế: </a:t>
            </a:r>
            <a:r>
              <a:rPr lang="vi-VN" sz="2800" dirty="0" smtClean="0">
                <a:solidFill>
                  <a:srgbClr val="002060"/>
                </a:solidFill>
                <a:latin typeface="Times New Roman" panose="02020603050405020304" pitchFamily="18" charset="0"/>
                <a:cs typeface="Times New Roman" panose="02020603050405020304" pitchFamily="18" charset="0"/>
              </a:rPr>
              <a:t>288 </a:t>
            </a:r>
            <a:r>
              <a:rPr lang="vi-VN" sz="2800" dirty="0">
                <a:solidFill>
                  <a:srgbClr val="002060"/>
                </a:solidFill>
                <a:latin typeface="Times New Roman" panose="02020603050405020304" pitchFamily="18" charset="0"/>
                <a:cs typeface="Times New Roman" panose="02020603050405020304" pitchFamily="18" charset="0"/>
              </a:rPr>
              <a:t>(Ban Giám </a:t>
            </a:r>
            <a:r>
              <a:rPr lang="vi-VN" sz="2800" dirty="0" smtClean="0">
                <a:solidFill>
                  <a:srgbClr val="002060"/>
                </a:solidFill>
                <a:latin typeface="Times New Roman" panose="02020603050405020304" pitchFamily="18" charset="0"/>
                <a:cs typeface="Times New Roman" panose="02020603050405020304" pitchFamily="18" charset="0"/>
              </a:rPr>
              <a:t>hiệu</a:t>
            </a:r>
            <a:r>
              <a:rPr lang="en-US" sz="2800" dirty="0" smtClean="0">
                <a:solidFill>
                  <a:srgbClr val="002060"/>
                </a:solidFill>
                <a:latin typeface="Times New Roman" panose="02020603050405020304" pitchFamily="18" charset="0"/>
                <a:cs typeface="Times New Roman" panose="02020603050405020304" pitchFamily="18" charset="0"/>
              </a:rPr>
              <a:t>:</a:t>
            </a:r>
            <a:r>
              <a:rPr lang="vi-VN" sz="2800" dirty="0" smtClean="0">
                <a:solidFill>
                  <a:srgbClr val="002060"/>
                </a:solidFill>
                <a:latin typeface="Times New Roman" panose="02020603050405020304" pitchFamily="18" charset="0"/>
                <a:cs typeface="Times New Roman" panose="02020603050405020304" pitchFamily="18" charset="0"/>
              </a:rPr>
              <a:t> 4</a:t>
            </a:r>
            <a:r>
              <a:rPr lang="vi-VN" sz="2800" dirty="0">
                <a:solidFill>
                  <a:srgbClr val="002060"/>
                </a:solidFill>
                <a:latin typeface="Times New Roman" panose="02020603050405020304" pitchFamily="18" charset="0"/>
                <a:cs typeface="Times New Roman" panose="02020603050405020304" pitchFamily="18" charset="0"/>
              </a:rPr>
              <a:t>; Trưởng, phó phòng </a:t>
            </a:r>
            <a:r>
              <a:rPr lang="vi-VN" sz="2800" dirty="0" smtClean="0">
                <a:solidFill>
                  <a:srgbClr val="002060"/>
                </a:solidFill>
                <a:latin typeface="Times New Roman" panose="02020603050405020304" pitchFamily="18" charset="0"/>
                <a:cs typeface="Times New Roman" panose="02020603050405020304" pitchFamily="18" charset="0"/>
              </a:rPr>
              <a:t>khoa</a:t>
            </a:r>
            <a:r>
              <a:rPr lang="en-US" sz="2800" dirty="0" smtClean="0">
                <a:solidFill>
                  <a:srgbClr val="002060"/>
                </a:solidFill>
                <a:latin typeface="Times New Roman" panose="02020603050405020304" pitchFamily="18" charset="0"/>
                <a:cs typeface="Times New Roman" panose="02020603050405020304" pitchFamily="18" charset="0"/>
              </a:rPr>
              <a:t>:</a:t>
            </a:r>
            <a:r>
              <a:rPr lang="vi-VN" sz="2800" dirty="0" smtClean="0">
                <a:solidFill>
                  <a:srgbClr val="002060"/>
                </a:solidFill>
                <a:latin typeface="Times New Roman" panose="02020603050405020304" pitchFamily="18" charset="0"/>
                <a:cs typeface="Times New Roman" panose="02020603050405020304" pitchFamily="18" charset="0"/>
              </a:rPr>
              <a:t> </a:t>
            </a:r>
            <a:r>
              <a:rPr lang="vi-VN" sz="2800" dirty="0">
                <a:solidFill>
                  <a:srgbClr val="002060"/>
                </a:solidFill>
                <a:latin typeface="Times New Roman" panose="02020603050405020304" pitchFamily="18" charset="0"/>
                <a:cs typeface="Times New Roman" panose="02020603050405020304" pitchFamily="18" charset="0"/>
              </a:rPr>
              <a:t>40; </a:t>
            </a:r>
            <a:r>
              <a:rPr lang="vi-VN" sz="2800" dirty="0" smtClean="0">
                <a:solidFill>
                  <a:srgbClr val="002060"/>
                </a:solidFill>
                <a:latin typeface="Times New Roman" panose="02020603050405020304" pitchFamily="18" charset="0"/>
                <a:cs typeface="Times New Roman" panose="02020603050405020304" pitchFamily="18" charset="0"/>
              </a:rPr>
              <a:t>GV</a:t>
            </a:r>
            <a:r>
              <a:rPr lang="en-US" sz="2800" dirty="0">
                <a:solidFill>
                  <a:srgbClr val="002060"/>
                </a:solidFill>
                <a:latin typeface="Times New Roman" panose="02020603050405020304" pitchFamily="18" charset="0"/>
                <a:cs typeface="Times New Roman" panose="02020603050405020304" pitchFamily="18" charset="0"/>
              </a:rPr>
              <a:t>:</a:t>
            </a:r>
            <a:r>
              <a:rPr lang="vi-VN" sz="2800" dirty="0" smtClean="0">
                <a:solidFill>
                  <a:srgbClr val="002060"/>
                </a:solidFill>
                <a:latin typeface="Times New Roman" panose="02020603050405020304" pitchFamily="18" charset="0"/>
                <a:cs typeface="Times New Roman" panose="02020603050405020304" pitchFamily="18" charset="0"/>
              </a:rPr>
              <a:t> </a:t>
            </a:r>
            <a:r>
              <a:rPr lang="vi-VN" sz="2800" dirty="0">
                <a:solidFill>
                  <a:srgbClr val="002060"/>
                </a:solidFill>
                <a:latin typeface="Times New Roman" panose="02020603050405020304" pitchFamily="18" charset="0"/>
                <a:cs typeface="Times New Roman" panose="02020603050405020304" pitchFamily="18" charset="0"/>
              </a:rPr>
              <a:t>178; Nhân </a:t>
            </a:r>
            <a:r>
              <a:rPr lang="vi-VN" sz="2800" dirty="0"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a:t>
            </a:r>
            <a:r>
              <a:rPr lang="vi-VN" sz="2800" dirty="0" smtClean="0">
                <a:solidFill>
                  <a:srgbClr val="002060"/>
                </a:solidFill>
                <a:latin typeface="Times New Roman" panose="02020603050405020304" pitchFamily="18" charset="0"/>
                <a:cs typeface="Times New Roman" panose="02020603050405020304" pitchFamily="18" charset="0"/>
              </a:rPr>
              <a:t> </a:t>
            </a:r>
            <a:r>
              <a:rPr lang="vi-VN" sz="2800" dirty="0">
                <a:solidFill>
                  <a:srgbClr val="002060"/>
                </a:solidFill>
                <a:latin typeface="Times New Roman" panose="02020603050405020304" pitchFamily="18" charset="0"/>
                <a:cs typeface="Times New Roman" panose="02020603050405020304" pitchFamily="18" charset="0"/>
              </a:rPr>
              <a:t>66</a:t>
            </a:r>
            <a:r>
              <a:rPr lang="vi-VN" sz="2800" dirty="0" smtClean="0">
                <a:solidFill>
                  <a:srgbClr val="002060"/>
                </a:solidFill>
                <a:latin typeface="Times New Roman" panose="02020603050405020304" pitchFamily="18" charset="0"/>
                <a:cs typeface="Times New Roman" panose="02020603050405020304" pitchFamily="18" charset="0"/>
              </a:rPr>
              <a:t>)</a:t>
            </a:r>
            <a:r>
              <a:rPr lang="en-US" sz="2800" dirty="0" smtClean="0">
                <a:solidFill>
                  <a:srgbClr val="002060"/>
                </a:solidFill>
                <a:latin typeface="Times New Roman" panose="02020603050405020304" pitchFamily="18" charset="0"/>
                <a:cs typeface="Times New Roman" panose="02020603050405020304" pitchFamily="18" charset="0"/>
              </a:rPr>
              <a:t>. GV: 77%, NV: 23%</a:t>
            </a:r>
          </a:p>
          <a:p>
            <a:pPr lvl="0">
              <a:buFont typeface="Wingdings" pitchFamily="2" charset="2"/>
              <a:buChar char="Ø"/>
            </a:pPr>
            <a:r>
              <a:rPr lang="en-US" sz="2800" dirty="0" err="1">
                <a:solidFill>
                  <a:srgbClr val="002060"/>
                </a:solidFill>
                <a:latin typeface="Times New Roman" panose="02020603050405020304" pitchFamily="18" charset="0"/>
                <a:cs typeface="Times New Roman" panose="02020603050405020304" pitchFamily="18" charset="0"/>
              </a:rPr>
              <a:t>Đội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ngũ</a:t>
            </a:r>
            <a:r>
              <a:rPr lang="en-US" sz="2800" dirty="0">
                <a:solidFill>
                  <a:srgbClr val="002060"/>
                </a:solidFill>
                <a:latin typeface="Times New Roman" panose="02020603050405020304" pitchFamily="18" charset="0"/>
                <a:cs typeface="Times New Roman" panose="02020603050405020304" pitchFamily="18" charset="0"/>
              </a:rPr>
              <a:t> GV: </a:t>
            </a:r>
            <a:r>
              <a:rPr lang="en-US" sz="2800" dirty="0" smtClean="0">
                <a:solidFill>
                  <a:srgbClr val="002060"/>
                </a:solidFill>
                <a:latin typeface="Times New Roman" panose="02020603050405020304" pitchFamily="18" charset="0"/>
                <a:cs typeface="Times New Roman" panose="02020603050405020304" pitchFamily="18" charset="0"/>
              </a:rPr>
              <a:t>237 </a:t>
            </a:r>
            <a:r>
              <a:rPr lang="en-US" sz="2800" dirty="0" err="1" smtClean="0">
                <a:solidFill>
                  <a:srgbClr val="002060"/>
                </a:solidFill>
                <a:latin typeface="Times New Roman" panose="02020603050405020304" pitchFamily="18" charset="0"/>
                <a:cs typeface="Times New Roman" panose="02020603050405020304" pitchFamily="18" charset="0"/>
              </a:rPr>
              <a:t>người</a:t>
            </a:r>
            <a:r>
              <a:rPr lang="en-US" sz="2800" dirty="0" smtClean="0">
                <a:solidFill>
                  <a:srgbClr val="002060"/>
                </a:solidFill>
                <a:latin typeface="Times New Roman" panose="02020603050405020304" pitchFamily="18" charset="0"/>
                <a:cs typeface="Times New Roman" panose="02020603050405020304" pitchFamily="18" charset="0"/>
              </a:rPr>
              <a:t> (222 BC + 15 HĐ) GV: 66%.</a:t>
            </a:r>
          </a:p>
          <a:p>
            <a:pPr marL="0" lvl="0" indent="0">
              <a:spcBef>
                <a:spcPts val="1800"/>
              </a:spcBef>
              <a:buNone/>
            </a:pPr>
            <a:r>
              <a:rPr lang="en-US" sz="2800" b="1" dirty="0" err="1">
                <a:solidFill>
                  <a:srgbClr val="002060"/>
                </a:solidFill>
                <a:latin typeface="Times New Roman" panose="02020603050405020304" pitchFamily="18" charset="0"/>
                <a:cs typeface="Times New Roman" panose="02020603050405020304" pitchFamily="18" charset="0"/>
              </a:rPr>
              <a:t>Trình</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độ</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giảng</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viên</a:t>
            </a:r>
            <a:endParaRPr lang="en-US" sz="2800" dirty="0">
              <a:solidFill>
                <a:srgbClr val="002060"/>
              </a:solidFill>
              <a:latin typeface="Times New Roman" panose="02020603050405020304" pitchFamily="18" charset="0"/>
              <a:cs typeface="Times New Roman" panose="02020603050405020304" pitchFamily="18" charset="0"/>
            </a:endParaRPr>
          </a:p>
          <a:p>
            <a:pPr lvl="0">
              <a:buFont typeface="Wingdings" pitchFamily="2" charset="2"/>
              <a:buChar char="Ø"/>
            </a:pPr>
            <a:r>
              <a:rPr lang="en-US" sz="2800" dirty="0" err="1">
                <a:solidFill>
                  <a:srgbClr val="002060"/>
                </a:solidFill>
                <a:latin typeface="Times New Roman" panose="02020603050405020304" pitchFamily="18" charset="0"/>
                <a:cs typeface="Times New Roman" panose="02020603050405020304" pitchFamily="18" charset="0"/>
              </a:rPr>
              <a:t>Giảng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viên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cơ</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hữu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Sau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đại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học</a:t>
            </a:r>
            <a:r>
              <a:rPr lang="en-US" sz="2800" dirty="0" smtClean="0">
                <a:solidFill>
                  <a:srgbClr val="002060"/>
                </a:solidFill>
                <a:latin typeface="Times New Roman" panose="02020603050405020304" pitchFamily="18" charset="0"/>
                <a:cs typeface="Times New Roman" panose="02020603050405020304" pitchFamily="18" charset="0"/>
              </a:rPr>
              <a:t> 174 người,78%(</a:t>
            </a:r>
            <a:r>
              <a:rPr lang="en-US" sz="2800" dirty="0" err="1" smtClean="0">
                <a:solidFill>
                  <a:srgbClr val="002060"/>
                </a:solidFill>
                <a:latin typeface="Times New Roman" panose="02020603050405020304" pitchFamily="18" charset="0"/>
                <a:cs typeface="Times New Roman" panose="02020603050405020304" pitchFamily="18" charset="0"/>
              </a:rPr>
              <a:t>Tiến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sĩ</a:t>
            </a:r>
            <a:r>
              <a:rPr lang="en-US" sz="2800" dirty="0" smtClean="0">
                <a:solidFill>
                  <a:srgbClr val="002060"/>
                </a:solidFill>
                <a:latin typeface="Times New Roman" panose="02020603050405020304" pitchFamily="18" charset="0"/>
                <a:cs typeface="Times New Roman" panose="02020603050405020304" pitchFamily="18" charset="0"/>
              </a:rPr>
              <a:t>: 04, NCS 10, </a:t>
            </a:r>
            <a:r>
              <a:rPr lang="en-US" sz="2800" dirty="0" err="1" smtClean="0">
                <a:solidFill>
                  <a:srgbClr val="002060"/>
                </a:solidFill>
                <a:latin typeface="Times New Roman" panose="02020603050405020304" pitchFamily="18" charset="0"/>
                <a:cs typeface="Times New Roman" panose="02020603050405020304" pitchFamily="18" charset="0"/>
              </a:rPr>
              <a:t>Thạc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sĩ</a:t>
            </a:r>
            <a:r>
              <a:rPr lang="en-US" sz="2800" dirty="0" smtClean="0">
                <a:solidFill>
                  <a:srgbClr val="002060"/>
                </a:solidFill>
                <a:latin typeface="Times New Roman" panose="02020603050405020304" pitchFamily="18" charset="0"/>
                <a:cs typeface="Times New Roman" panose="02020603050405020304" pitchFamily="18" charset="0"/>
              </a:rPr>
              <a:t> 112, </a:t>
            </a:r>
            <a:r>
              <a:rPr lang="en-US" sz="2800" dirty="0" err="1">
                <a:solidFill>
                  <a:srgbClr val="002060"/>
                </a:solidFill>
                <a:latin typeface="Times New Roman" panose="02020603050405020304" pitchFamily="18" charset="0"/>
                <a:cs typeface="Times New Roman" panose="02020603050405020304" pitchFamily="18" charset="0"/>
              </a:rPr>
              <a:t>Đại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học</a:t>
            </a:r>
            <a:r>
              <a:rPr lang="en-US" sz="2800" dirty="0" smtClean="0">
                <a:solidFill>
                  <a:srgbClr val="002060"/>
                </a:solidFill>
                <a:latin typeface="Times New Roman" panose="02020603050405020304" pitchFamily="18" charset="0"/>
                <a:cs typeface="Times New Roman" panose="02020603050405020304" pitchFamily="18" charset="0"/>
              </a:rPr>
              <a:t>: 47, </a:t>
            </a:r>
            <a:r>
              <a:rPr lang="en-US" sz="2800" dirty="0">
                <a:solidFill>
                  <a:srgbClr val="002060"/>
                </a:solidFill>
                <a:latin typeface="Times New Roman" panose="02020603050405020304" pitchFamily="18" charset="0"/>
                <a:cs typeface="Times New Roman" panose="02020603050405020304" pitchFamily="18" charset="0"/>
              </a:rPr>
              <a:t>Cao </a:t>
            </a:r>
            <a:r>
              <a:rPr lang="en-US" sz="2800" dirty="0" err="1" smtClean="0">
                <a:solidFill>
                  <a:srgbClr val="002060"/>
                </a:solidFill>
                <a:latin typeface="Times New Roman" panose="02020603050405020304" pitchFamily="18" charset="0"/>
                <a:cs typeface="Times New Roman" panose="02020603050405020304" pitchFamily="18" charset="0"/>
              </a:rPr>
              <a:t>đẳng</a:t>
            </a:r>
            <a:r>
              <a:rPr lang="en-US" sz="2800" dirty="0" smtClean="0">
                <a:solidFill>
                  <a:srgbClr val="002060"/>
                </a:solidFill>
                <a:latin typeface="Times New Roman" panose="02020603050405020304" pitchFamily="18" charset="0"/>
                <a:cs typeface="Times New Roman" panose="02020603050405020304" pitchFamily="18" charset="0"/>
              </a:rPr>
              <a:t>: 01). </a:t>
            </a:r>
          </a:p>
          <a:p>
            <a:pPr lvl="0">
              <a:buFont typeface="Wingdings" pitchFamily="2" charset="2"/>
              <a:buChar char="Ø"/>
            </a:pPr>
            <a:r>
              <a:rPr lang="en-US" sz="2800" dirty="0" err="1" smtClean="0">
                <a:solidFill>
                  <a:srgbClr val="002060"/>
                </a:solidFill>
                <a:latin typeface="Times New Roman" panose="02020603050405020304" pitchFamily="18" charset="0"/>
                <a:cs typeface="Times New Roman" panose="02020603050405020304" pitchFamily="18" charset="0"/>
              </a:rPr>
              <a:t>Giảng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viên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thỉnh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giảng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Thạc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sĩ</a:t>
            </a:r>
            <a:r>
              <a:rPr lang="en-US" sz="2800" dirty="0" smtClean="0">
                <a:solidFill>
                  <a:srgbClr val="002060"/>
                </a:solidFill>
                <a:latin typeface="Times New Roman" panose="02020603050405020304" pitchFamily="18" charset="0"/>
                <a:cs typeface="Times New Roman" panose="02020603050405020304" pitchFamily="18" charset="0"/>
              </a:rPr>
              <a:t>: 6</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Đại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học</a:t>
            </a:r>
            <a:r>
              <a:rPr lang="en-US" sz="2800" dirty="0" smtClean="0">
                <a:solidFill>
                  <a:srgbClr val="002060"/>
                </a:solidFill>
                <a:latin typeface="Times New Roman" panose="02020603050405020304" pitchFamily="18" charset="0"/>
                <a:cs typeface="Times New Roman" panose="02020603050405020304" pitchFamily="18" charset="0"/>
              </a:rPr>
              <a:t>: 9</a:t>
            </a:r>
            <a:endParaRPr lang="en-US" sz="2800" dirty="0">
              <a:solidFill>
                <a:srgbClr val="002060"/>
              </a:solidFill>
              <a:latin typeface="Times New Roman" panose="02020603050405020304" pitchFamily="18" charset="0"/>
              <a:cs typeface="Times New Roman" panose="02020603050405020304" pitchFamily="18" charset="0"/>
            </a:endParaRPr>
          </a:p>
          <a:p>
            <a:pPr marL="0" lvl="0" indent="0">
              <a:buNone/>
            </a:pPr>
            <a:endParaRPr lang="en-US" sz="2800" dirty="0">
              <a:solidFill>
                <a:srgbClr val="002060"/>
              </a:solidFill>
              <a:latin typeface="Times New Roman" panose="02020603050405020304" pitchFamily="18" charset="0"/>
              <a:cs typeface="Times New Roman" panose="02020603050405020304" pitchFamily="18" charset="0"/>
            </a:endParaRPr>
          </a:p>
          <a:p>
            <a:pPr marL="0" indent="0">
              <a:buNone/>
            </a:pPr>
            <a:endParaRPr lang="en-US"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28340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8111" y="1371600"/>
            <a:ext cx="6591985" cy="457245"/>
          </a:xfrm>
        </p:spPr>
        <p:txBody>
          <a:bodyPr>
            <a:normAutofit fontScale="92500" lnSpcReduction="10000"/>
          </a:bodyPr>
          <a:lstStyle/>
          <a:p>
            <a:pPr>
              <a:buFont typeface="Wingdings" pitchFamily="2" charset="2"/>
              <a:buChar char="v"/>
            </a:pPr>
            <a:r>
              <a:rPr lang="en-US" sz="2800" b="1" smtClean="0">
                <a:solidFill>
                  <a:srgbClr val="002060"/>
                </a:solidFill>
                <a:latin typeface="Times New Roman" panose="02020603050405020304" pitchFamily="18" charset="0"/>
                <a:cs typeface="Times New Roman" panose="02020603050405020304" pitchFamily="18" charset="0"/>
              </a:rPr>
              <a:t> Cơ </a:t>
            </a:r>
            <a:r>
              <a:rPr lang="en-US" sz="2800" b="1" dirty="0" err="1" smtClean="0">
                <a:solidFill>
                  <a:srgbClr val="002060"/>
                </a:solidFill>
                <a:latin typeface="Times New Roman" panose="02020603050405020304" pitchFamily="18" charset="0"/>
                <a:cs typeface="Times New Roman" panose="02020603050405020304" pitchFamily="18" charset="0"/>
              </a:rPr>
              <a:t>sở</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vật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chất</a:t>
            </a:r>
            <a:endParaRPr lang="en-US" sz="2800" b="1" dirty="0" smtClean="0">
              <a:solidFill>
                <a:srgbClr val="002060"/>
              </a:solidFill>
              <a:latin typeface="Times New Roman" panose="02020603050405020304" pitchFamily="18" charset="0"/>
              <a:cs typeface="Times New Roman" panose="02020603050405020304" pitchFamily="18" charset="0"/>
            </a:endParaRPr>
          </a:p>
          <a:p>
            <a:pPr marL="0" indent="0">
              <a:buNone/>
            </a:pPr>
            <a:endParaRPr lang="en-US" sz="2800" dirty="0">
              <a:solidFill>
                <a:srgbClr val="002060"/>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219025366"/>
              </p:ext>
            </p:extLst>
          </p:nvPr>
        </p:nvGraphicFramePr>
        <p:xfrm>
          <a:off x="395112" y="1981200"/>
          <a:ext cx="8331199" cy="4648202"/>
        </p:xfrm>
        <a:graphic>
          <a:graphicData uri="http://schemas.openxmlformats.org/drawingml/2006/table">
            <a:tbl>
              <a:tblPr firstRow="1" firstCol="1" bandRow="1">
                <a:tableStyleId>{5C22544A-7EE6-4342-B048-85BDC9FD1C3A}</a:tableStyleId>
              </a:tblPr>
              <a:tblGrid>
                <a:gridCol w="824088">
                  <a:extLst>
                    <a:ext uri="{9D8B030D-6E8A-4147-A177-3AD203B41FA5}">
                      <a16:colId xmlns:a16="http://schemas.microsoft.com/office/drawing/2014/main" xmlns="" val="20000"/>
                    </a:ext>
                  </a:extLst>
                </a:gridCol>
                <a:gridCol w="5334000">
                  <a:extLst>
                    <a:ext uri="{9D8B030D-6E8A-4147-A177-3AD203B41FA5}">
                      <a16:colId xmlns:a16="http://schemas.microsoft.com/office/drawing/2014/main" xmlns="" val="20001"/>
                    </a:ext>
                  </a:extLst>
                </a:gridCol>
                <a:gridCol w="2173111">
                  <a:extLst>
                    <a:ext uri="{9D8B030D-6E8A-4147-A177-3AD203B41FA5}">
                      <a16:colId xmlns:a16="http://schemas.microsoft.com/office/drawing/2014/main" xmlns="" val="20002"/>
                    </a:ext>
                  </a:extLst>
                </a:gridCol>
              </a:tblGrid>
              <a:tr h="469181">
                <a:tc>
                  <a:txBody>
                    <a:bodyPr/>
                    <a:lstStyle/>
                    <a:p>
                      <a:pPr marL="0" marR="0" algn="ctr">
                        <a:lnSpc>
                          <a:spcPct val="100000"/>
                        </a:lnSpc>
                        <a:spcBef>
                          <a:spcPts val="2400"/>
                        </a:spcBef>
                        <a:spcAft>
                          <a:spcPts val="2400"/>
                        </a:spcAft>
                      </a:pPr>
                      <a:r>
                        <a:rPr lang="en-US" sz="2400" b="1" dirty="0">
                          <a:solidFill>
                            <a:schemeClr val="bg1"/>
                          </a:solidFill>
                          <a:effectLst/>
                          <a:latin typeface="Times New Roman" panose="02020603050405020304" pitchFamily="18" charset="0"/>
                          <a:cs typeface="Times New Roman" panose="02020603050405020304" pitchFamily="18" charset="0"/>
                        </a:rPr>
                        <a:t>STT</a:t>
                      </a:r>
                      <a:endParaRPr lang="en-US" sz="2400" b="1" dirty="0">
                        <a:solidFill>
                          <a:schemeClr val="bg1"/>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gn="ctr">
                        <a:lnSpc>
                          <a:spcPct val="100000"/>
                        </a:lnSpc>
                        <a:spcBef>
                          <a:spcPts val="2400"/>
                        </a:spcBef>
                        <a:spcAft>
                          <a:spcPts val="2400"/>
                        </a:spcAft>
                      </a:pPr>
                      <a:r>
                        <a:rPr lang="en-US" sz="2400" b="1" dirty="0" err="1">
                          <a:solidFill>
                            <a:schemeClr val="bg1"/>
                          </a:solidFill>
                          <a:effectLst/>
                          <a:latin typeface="Times New Roman" panose="02020603050405020304" pitchFamily="18" charset="0"/>
                          <a:cs typeface="Times New Roman" panose="02020603050405020304" pitchFamily="18" charset="0"/>
                        </a:rPr>
                        <a:t>Cơ</a:t>
                      </a:r>
                      <a:r>
                        <a:rPr lang="en-US" sz="2400" b="1" dirty="0">
                          <a:solidFill>
                            <a:schemeClr val="bg1"/>
                          </a:solidFill>
                          <a:effectLst/>
                          <a:latin typeface="Times New Roman" panose="02020603050405020304" pitchFamily="18" charset="0"/>
                          <a:cs typeface="Times New Roman" panose="02020603050405020304" pitchFamily="18" charset="0"/>
                        </a:rPr>
                        <a:t> </a:t>
                      </a:r>
                      <a:r>
                        <a:rPr lang="en-US" sz="2400" b="1" dirty="0" err="1">
                          <a:solidFill>
                            <a:schemeClr val="bg1"/>
                          </a:solidFill>
                          <a:effectLst/>
                          <a:latin typeface="Times New Roman" panose="02020603050405020304" pitchFamily="18" charset="0"/>
                          <a:cs typeface="Times New Roman" panose="02020603050405020304" pitchFamily="18" charset="0"/>
                        </a:rPr>
                        <a:t>sở</a:t>
                      </a:r>
                      <a:r>
                        <a:rPr lang="en-US" sz="2400" b="1" dirty="0">
                          <a:solidFill>
                            <a:schemeClr val="bg1"/>
                          </a:solidFill>
                          <a:effectLst/>
                          <a:latin typeface="Times New Roman" panose="02020603050405020304" pitchFamily="18" charset="0"/>
                          <a:cs typeface="Times New Roman" panose="02020603050405020304" pitchFamily="18" charset="0"/>
                        </a:rPr>
                        <a:t> </a:t>
                      </a:r>
                      <a:r>
                        <a:rPr lang="en-US" sz="2400" b="1" dirty="0" err="1">
                          <a:solidFill>
                            <a:schemeClr val="bg1"/>
                          </a:solidFill>
                          <a:effectLst/>
                          <a:latin typeface="Times New Roman" panose="02020603050405020304" pitchFamily="18" charset="0"/>
                          <a:cs typeface="Times New Roman" panose="02020603050405020304" pitchFamily="18" charset="0"/>
                        </a:rPr>
                        <a:t>vật</a:t>
                      </a:r>
                      <a:r>
                        <a:rPr lang="en-US" sz="2400" b="1" dirty="0">
                          <a:solidFill>
                            <a:schemeClr val="bg1"/>
                          </a:solidFill>
                          <a:effectLst/>
                          <a:latin typeface="Times New Roman" panose="02020603050405020304" pitchFamily="18" charset="0"/>
                          <a:cs typeface="Times New Roman" panose="02020603050405020304" pitchFamily="18" charset="0"/>
                        </a:rPr>
                        <a:t> </a:t>
                      </a:r>
                      <a:r>
                        <a:rPr lang="en-US" sz="2400" b="1" dirty="0" err="1">
                          <a:solidFill>
                            <a:schemeClr val="bg1"/>
                          </a:solidFill>
                          <a:effectLst/>
                          <a:latin typeface="Times New Roman" panose="02020603050405020304" pitchFamily="18" charset="0"/>
                          <a:cs typeface="Times New Roman" panose="02020603050405020304" pitchFamily="18" charset="0"/>
                        </a:rPr>
                        <a:t>chất</a:t>
                      </a:r>
                      <a:endParaRPr lang="en-US" sz="2400" b="1" dirty="0">
                        <a:solidFill>
                          <a:schemeClr val="bg1"/>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gn="r">
                        <a:lnSpc>
                          <a:spcPct val="100000"/>
                        </a:lnSpc>
                        <a:spcBef>
                          <a:spcPts val="2400"/>
                        </a:spcBef>
                        <a:spcAft>
                          <a:spcPts val="2400"/>
                        </a:spcAft>
                      </a:pPr>
                      <a:r>
                        <a:rPr lang="en-US" sz="2400" b="1" smtClean="0">
                          <a:solidFill>
                            <a:schemeClr val="bg1"/>
                          </a:solidFill>
                          <a:effectLst/>
                          <a:latin typeface="Times New Roman" panose="02020603050405020304" pitchFamily="18" charset="0"/>
                          <a:cs typeface="Times New Roman" panose="02020603050405020304" pitchFamily="18" charset="0"/>
                        </a:rPr>
                        <a:t>Diện </a:t>
                      </a:r>
                      <a:r>
                        <a:rPr lang="en-US" sz="2400" b="1" dirty="0" err="1">
                          <a:solidFill>
                            <a:schemeClr val="bg1"/>
                          </a:solidFill>
                          <a:effectLst/>
                          <a:latin typeface="Times New Roman" panose="02020603050405020304" pitchFamily="18" charset="0"/>
                          <a:cs typeface="Times New Roman" panose="02020603050405020304" pitchFamily="18" charset="0"/>
                        </a:rPr>
                        <a:t>tích</a:t>
                      </a:r>
                      <a:endParaRPr lang="en-US" sz="2400" b="1" dirty="0">
                        <a:solidFill>
                          <a:schemeClr val="bg1"/>
                        </a:solidFill>
                        <a:effectLst/>
                        <a:latin typeface="Times New Roman" panose="02020603050405020304" pitchFamily="18" charset="0"/>
                        <a:ea typeface="Calibri"/>
                        <a:cs typeface="Times New Roman" panose="02020603050405020304" pitchFamily="18" charset="0"/>
                      </a:endParaRPr>
                    </a:p>
                  </a:txBody>
                  <a:tcPr marL="68580" marR="360000" marT="0" marB="0" anchor="ctr"/>
                </a:tc>
                <a:extLst>
                  <a:ext uri="{0D108BD9-81ED-4DB2-BD59-A6C34878D82A}">
                    <a16:rowId xmlns:a16="http://schemas.microsoft.com/office/drawing/2014/main" xmlns="" val="10000"/>
                  </a:ext>
                </a:extLst>
              </a:tr>
              <a:tr h="416014">
                <a:tc>
                  <a:txBody>
                    <a:bodyPr/>
                    <a:lstStyle/>
                    <a:p>
                      <a:pPr marL="0" marR="0" algn="ctr">
                        <a:lnSpc>
                          <a:spcPct val="100000"/>
                        </a:lnSpc>
                        <a:spcBef>
                          <a:spcPts val="2400"/>
                        </a:spcBef>
                        <a:spcAft>
                          <a:spcPts val="2400"/>
                        </a:spcAft>
                      </a:pPr>
                      <a:r>
                        <a:rPr lang="en-US" sz="2000" b="0">
                          <a:solidFill>
                            <a:srgbClr val="002060"/>
                          </a:solidFill>
                          <a:effectLst/>
                          <a:latin typeface="Times New Roman" panose="02020603050405020304" pitchFamily="18" charset="0"/>
                          <a:cs typeface="Times New Roman" panose="02020603050405020304" pitchFamily="18" charset="0"/>
                        </a:rPr>
                        <a:t>1</a:t>
                      </a:r>
                      <a:endParaRPr lang="en-US" sz="2000" b="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nSpc>
                          <a:spcPct val="100000"/>
                        </a:lnSpc>
                        <a:spcBef>
                          <a:spcPts val="2400"/>
                        </a:spcBef>
                        <a:spcAft>
                          <a:spcPts val="2400"/>
                        </a:spcAft>
                      </a:pPr>
                      <a:r>
                        <a:rPr lang="vi-VN" sz="2000" b="0" dirty="0">
                          <a:solidFill>
                            <a:srgbClr val="002060"/>
                          </a:solidFill>
                          <a:effectLst/>
                          <a:latin typeface="Times New Roman" panose="02020603050405020304" pitchFamily="18" charset="0"/>
                          <a:cs typeface="Times New Roman" panose="02020603050405020304" pitchFamily="18" charset="0"/>
                        </a:rPr>
                        <a:t>Diện tích giảng đường, phòng học: (79 phòng)</a:t>
                      </a:r>
                      <a:endParaRPr lang="en-US" sz="2000" b="0"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gn="r">
                        <a:lnSpc>
                          <a:spcPct val="100000"/>
                        </a:lnSpc>
                        <a:spcBef>
                          <a:spcPts val="2400"/>
                        </a:spcBef>
                        <a:spcAft>
                          <a:spcPts val="2400"/>
                        </a:spcAft>
                      </a:pPr>
                      <a:r>
                        <a:rPr lang="vi-VN" sz="2000" b="0" dirty="0">
                          <a:solidFill>
                            <a:srgbClr val="002060"/>
                          </a:solidFill>
                          <a:effectLst/>
                          <a:latin typeface="Times New Roman" panose="02020603050405020304" pitchFamily="18" charset="0"/>
                          <a:cs typeface="Times New Roman" panose="02020603050405020304" pitchFamily="18" charset="0"/>
                        </a:rPr>
                        <a:t>5.735 m²</a:t>
                      </a:r>
                      <a:endParaRPr lang="en-US" sz="2000" b="0"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360000" marT="0" marB="0" anchor="ctr"/>
                </a:tc>
                <a:extLst>
                  <a:ext uri="{0D108BD9-81ED-4DB2-BD59-A6C34878D82A}">
                    <a16:rowId xmlns:a16="http://schemas.microsoft.com/office/drawing/2014/main" xmlns="" val="10001"/>
                  </a:ext>
                </a:extLst>
              </a:tr>
              <a:tr h="416014">
                <a:tc>
                  <a:txBody>
                    <a:bodyPr/>
                    <a:lstStyle/>
                    <a:p>
                      <a:pPr marL="0" marR="0" algn="ctr">
                        <a:lnSpc>
                          <a:spcPct val="100000"/>
                        </a:lnSpc>
                        <a:spcBef>
                          <a:spcPts val="2400"/>
                        </a:spcBef>
                        <a:spcAft>
                          <a:spcPts val="2400"/>
                        </a:spcAft>
                      </a:pPr>
                      <a:r>
                        <a:rPr lang="en-US" sz="2000" b="0">
                          <a:solidFill>
                            <a:srgbClr val="002060"/>
                          </a:solidFill>
                          <a:effectLst/>
                          <a:latin typeface="Times New Roman" panose="02020603050405020304" pitchFamily="18" charset="0"/>
                          <a:cs typeface="Times New Roman" panose="02020603050405020304" pitchFamily="18" charset="0"/>
                        </a:rPr>
                        <a:t>2</a:t>
                      </a:r>
                      <a:endParaRPr lang="en-US" sz="2000" b="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nSpc>
                          <a:spcPct val="100000"/>
                        </a:lnSpc>
                        <a:spcBef>
                          <a:spcPts val="2400"/>
                        </a:spcBef>
                        <a:spcAft>
                          <a:spcPts val="2400"/>
                        </a:spcAft>
                      </a:pPr>
                      <a:r>
                        <a:rPr lang="vi-VN" sz="2000" b="0" dirty="0">
                          <a:solidFill>
                            <a:srgbClr val="002060"/>
                          </a:solidFill>
                          <a:effectLst/>
                          <a:latin typeface="Times New Roman" panose="02020603050405020304" pitchFamily="18" charset="0"/>
                          <a:cs typeface="Times New Roman" panose="02020603050405020304" pitchFamily="18" charset="0"/>
                        </a:rPr>
                        <a:t>Diện tích thư viện</a:t>
                      </a:r>
                      <a:endParaRPr lang="en-US" sz="2000" b="0"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gn="r">
                        <a:lnSpc>
                          <a:spcPct val="100000"/>
                        </a:lnSpc>
                        <a:spcBef>
                          <a:spcPts val="2400"/>
                        </a:spcBef>
                        <a:spcAft>
                          <a:spcPts val="2400"/>
                        </a:spcAft>
                      </a:pPr>
                      <a:r>
                        <a:rPr lang="vi-VN" sz="2000" b="0" dirty="0">
                          <a:solidFill>
                            <a:srgbClr val="002060"/>
                          </a:solidFill>
                          <a:effectLst/>
                          <a:latin typeface="Times New Roman" panose="02020603050405020304" pitchFamily="18" charset="0"/>
                          <a:cs typeface="Times New Roman" panose="02020603050405020304" pitchFamily="18" charset="0"/>
                        </a:rPr>
                        <a:t>608 m²</a:t>
                      </a:r>
                      <a:endParaRPr lang="en-US" sz="2000" b="0"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360000" marT="0" marB="0" anchor="ctr"/>
                </a:tc>
                <a:extLst>
                  <a:ext uri="{0D108BD9-81ED-4DB2-BD59-A6C34878D82A}">
                    <a16:rowId xmlns:a16="http://schemas.microsoft.com/office/drawing/2014/main" xmlns="" val="10002"/>
                  </a:ext>
                </a:extLst>
              </a:tr>
              <a:tr h="416014">
                <a:tc>
                  <a:txBody>
                    <a:bodyPr/>
                    <a:lstStyle/>
                    <a:p>
                      <a:pPr marL="0" marR="0" algn="ctr">
                        <a:lnSpc>
                          <a:spcPct val="100000"/>
                        </a:lnSpc>
                        <a:spcBef>
                          <a:spcPts val="2400"/>
                        </a:spcBef>
                        <a:spcAft>
                          <a:spcPts val="2400"/>
                        </a:spcAft>
                      </a:pPr>
                      <a:r>
                        <a:rPr lang="en-US" sz="2000" b="0">
                          <a:solidFill>
                            <a:srgbClr val="002060"/>
                          </a:solidFill>
                          <a:effectLst/>
                          <a:latin typeface="Times New Roman" panose="02020603050405020304" pitchFamily="18" charset="0"/>
                          <a:cs typeface="Times New Roman" panose="02020603050405020304" pitchFamily="18" charset="0"/>
                        </a:rPr>
                        <a:t>3</a:t>
                      </a:r>
                      <a:endParaRPr lang="en-US" sz="2000" b="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nSpc>
                          <a:spcPct val="100000"/>
                        </a:lnSpc>
                        <a:spcBef>
                          <a:spcPts val="2400"/>
                        </a:spcBef>
                        <a:spcAft>
                          <a:spcPts val="2400"/>
                        </a:spcAft>
                      </a:pPr>
                      <a:r>
                        <a:rPr lang="vi-VN" sz="2000" b="0" dirty="0">
                          <a:solidFill>
                            <a:srgbClr val="002060"/>
                          </a:solidFill>
                          <a:effectLst/>
                          <a:latin typeface="Times New Roman" panose="02020603050405020304" pitchFamily="18" charset="0"/>
                          <a:cs typeface="Times New Roman" panose="02020603050405020304" pitchFamily="18" charset="0"/>
                        </a:rPr>
                        <a:t>Diện tích phòng thí nghiệm, nhà xưởng</a:t>
                      </a:r>
                      <a:endParaRPr lang="en-US" sz="2000" b="0"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gn="r">
                        <a:lnSpc>
                          <a:spcPct val="100000"/>
                        </a:lnSpc>
                        <a:spcBef>
                          <a:spcPts val="2400"/>
                        </a:spcBef>
                        <a:spcAft>
                          <a:spcPts val="2400"/>
                        </a:spcAft>
                      </a:pPr>
                      <a:r>
                        <a:rPr lang="vi-VN" sz="2000" b="0" dirty="0">
                          <a:solidFill>
                            <a:srgbClr val="002060"/>
                          </a:solidFill>
                          <a:effectLst/>
                          <a:latin typeface="Times New Roman" panose="02020603050405020304" pitchFamily="18" charset="0"/>
                          <a:cs typeface="Times New Roman" panose="02020603050405020304" pitchFamily="18" charset="0"/>
                        </a:rPr>
                        <a:t>7.890 m²</a:t>
                      </a:r>
                      <a:endParaRPr lang="en-US" sz="2000" b="0"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360000" marT="0" marB="0" anchor="ctr"/>
                </a:tc>
                <a:extLst>
                  <a:ext uri="{0D108BD9-81ED-4DB2-BD59-A6C34878D82A}">
                    <a16:rowId xmlns:a16="http://schemas.microsoft.com/office/drawing/2014/main" xmlns="" val="10003"/>
                  </a:ext>
                </a:extLst>
              </a:tr>
              <a:tr h="434895">
                <a:tc>
                  <a:txBody>
                    <a:bodyPr/>
                    <a:lstStyle/>
                    <a:p>
                      <a:pPr marL="0" marR="0" algn="ctr">
                        <a:lnSpc>
                          <a:spcPct val="100000"/>
                        </a:lnSpc>
                        <a:spcBef>
                          <a:spcPts val="2400"/>
                        </a:spcBef>
                        <a:spcAft>
                          <a:spcPts val="2400"/>
                        </a:spcAft>
                      </a:pPr>
                      <a:r>
                        <a:rPr lang="en-US" sz="2000" b="0">
                          <a:solidFill>
                            <a:srgbClr val="002060"/>
                          </a:solidFill>
                          <a:effectLst/>
                          <a:latin typeface="Times New Roman" panose="02020603050405020304" pitchFamily="18" charset="0"/>
                          <a:cs typeface="Times New Roman" panose="02020603050405020304" pitchFamily="18" charset="0"/>
                        </a:rPr>
                        <a:t>4</a:t>
                      </a:r>
                      <a:endParaRPr lang="en-US" sz="2000" b="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nSpc>
                          <a:spcPct val="100000"/>
                        </a:lnSpc>
                        <a:spcBef>
                          <a:spcPts val="2400"/>
                        </a:spcBef>
                        <a:spcAft>
                          <a:spcPts val="2400"/>
                        </a:spcAft>
                      </a:pPr>
                      <a:r>
                        <a:rPr lang="vi-VN" sz="2000" b="0" dirty="0">
                          <a:solidFill>
                            <a:srgbClr val="002060"/>
                          </a:solidFill>
                          <a:effectLst/>
                          <a:latin typeface="Times New Roman" panose="02020603050405020304" pitchFamily="18" charset="0"/>
                          <a:cs typeface="Times New Roman" panose="02020603050405020304" pitchFamily="18" charset="0"/>
                        </a:rPr>
                        <a:t>Diện tích nhà làm việc</a:t>
                      </a:r>
                      <a:endParaRPr lang="en-US" sz="2000" b="0"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gn="r">
                        <a:lnSpc>
                          <a:spcPct val="100000"/>
                        </a:lnSpc>
                        <a:spcBef>
                          <a:spcPts val="2400"/>
                        </a:spcBef>
                        <a:spcAft>
                          <a:spcPts val="2400"/>
                        </a:spcAft>
                      </a:pPr>
                      <a:r>
                        <a:rPr lang="vi-VN" sz="2000" b="0" dirty="0">
                          <a:solidFill>
                            <a:srgbClr val="002060"/>
                          </a:solidFill>
                          <a:effectLst/>
                          <a:latin typeface="Times New Roman" panose="02020603050405020304" pitchFamily="18" charset="0"/>
                          <a:cs typeface="Times New Roman" panose="02020603050405020304" pitchFamily="18" charset="0"/>
                        </a:rPr>
                        <a:t>1.266 m²</a:t>
                      </a:r>
                      <a:endParaRPr lang="en-US" sz="2000" b="0"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360000" marT="0" marB="0" anchor="ctr"/>
                </a:tc>
                <a:extLst>
                  <a:ext uri="{0D108BD9-81ED-4DB2-BD59-A6C34878D82A}">
                    <a16:rowId xmlns:a16="http://schemas.microsoft.com/office/drawing/2014/main" xmlns="" val="10004"/>
                  </a:ext>
                </a:extLst>
              </a:tr>
              <a:tr h="416014">
                <a:tc>
                  <a:txBody>
                    <a:bodyPr/>
                    <a:lstStyle/>
                    <a:p>
                      <a:pPr marL="0" marR="0" algn="ctr">
                        <a:lnSpc>
                          <a:spcPct val="100000"/>
                        </a:lnSpc>
                        <a:spcBef>
                          <a:spcPts val="2400"/>
                        </a:spcBef>
                        <a:spcAft>
                          <a:spcPts val="2400"/>
                        </a:spcAft>
                      </a:pPr>
                      <a:r>
                        <a:rPr lang="en-US" sz="2000" b="0">
                          <a:solidFill>
                            <a:srgbClr val="002060"/>
                          </a:solidFill>
                          <a:effectLst/>
                          <a:latin typeface="Times New Roman" panose="02020603050405020304" pitchFamily="18" charset="0"/>
                          <a:cs typeface="Times New Roman" panose="02020603050405020304" pitchFamily="18" charset="0"/>
                        </a:rPr>
                        <a:t>5</a:t>
                      </a:r>
                      <a:endParaRPr lang="en-US" sz="2000" b="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nSpc>
                          <a:spcPct val="100000"/>
                        </a:lnSpc>
                        <a:spcBef>
                          <a:spcPts val="2400"/>
                        </a:spcBef>
                        <a:spcAft>
                          <a:spcPts val="2400"/>
                        </a:spcAft>
                      </a:pPr>
                      <a:r>
                        <a:rPr lang="vi-VN" sz="2000" b="0" dirty="0">
                          <a:solidFill>
                            <a:srgbClr val="002060"/>
                          </a:solidFill>
                          <a:effectLst/>
                          <a:latin typeface="Times New Roman" panose="02020603050405020304" pitchFamily="18" charset="0"/>
                          <a:cs typeface="Times New Roman" panose="02020603050405020304" pitchFamily="18" charset="0"/>
                        </a:rPr>
                        <a:t>Sân thể thao</a:t>
                      </a:r>
                      <a:endParaRPr lang="en-US" sz="2000" b="0"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gn="r">
                        <a:lnSpc>
                          <a:spcPct val="100000"/>
                        </a:lnSpc>
                        <a:spcBef>
                          <a:spcPts val="2400"/>
                        </a:spcBef>
                        <a:spcAft>
                          <a:spcPts val="2400"/>
                        </a:spcAft>
                      </a:pPr>
                      <a:r>
                        <a:rPr lang="vi-VN" sz="2000" b="0" dirty="0">
                          <a:solidFill>
                            <a:srgbClr val="002060"/>
                          </a:solidFill>
                          <a:effectLst/>
                          <a:latin typeface="Times New Roman" panose="02020603050405020304" pitchFamily="18" charset="0"/>
                          <a:cs typeface="Times New Roman" panose="02020603050405020304" pitchFamily="18" charset="0"/>
                        </a:rPr>
                        <a:t>8.700 m²</a:t>
                      </a:r>
                      <a:endParaRPr lang="en-US" sz="2000" b="0"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360000" marT="0" marB="0" anchor="ctr"/>
                </a:tc>
                <a:extLst>
                  <a:ext uri="{0D108BD9-81ED-4DB2-BD59-A6C34878D82A}">
                    <a16:rowId xmlns:a16="http://schemas.microsoft.com/office/drawing/2014/main" xmlns="" val="10005"/>
                  </a:ext>
                </a:extLst>
              </a:tr>
              <a:tr h="416014">
                <a:tc>
                  <a:txBody>
                    <a:bodyPr/>
                    <a:lstStyle/>
                    <a:p>
                      <a:pPr marL="0" marR="0" algn="ctr">
                        <a:lnSpc>
                          <a:spcPct val="100000"/>
                        </a:lnSpc>
                        <a:spcBef>
                          <a:spcPts val="2400"/>
                        </a:spcBef>
                        <a:spcAft>
                          <a:spcPts val="2400"/>
                        </a:spcAft>
                      </a:pPr>
                      <a:r>
                        <a:rPr lang="en-US" sz="2000" b="0">
                          <a:solidFill>
                            <a:srgbClr val="002060"/>
                          </a:solidFill>
                          <a:effectLst/>
                          <a:latin typeface="Times New Roman" panose="02020603050405020304" pitchFamily="18" charset="0"/>
                          <a:cs typeface="Times New Roman" panose="02020603050405020304" pitchFamily="18" charset="0"/>
                        </a:rPr>
                        <a:t>6</a:t>
                      </a:r>
                      <a:endParaRPr lang="en-US" sz="2000" b="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nSpc>
                          <a:spcPct val="100000"/>
                        </a:lnSpc>
                        <a:spcBef>
                          <a:spcPts val="2400"/>
                        </a:spcBef>
                        <a:spcAft>
                          <a:spcPts val="2400"/>
                        </a:spcAft>
                      </a:pPr>
                      <a:r>
                        <a:rPr lang="vi-VN" sz="2000" b="0" dirty="0">
                          <a:solidFill>
                            <a:srgbClr val="002060"/>
                          </a:solidFill>
                          <a:effectLst/>
                          <a:latin typeface="Times New Roman" panose="02020603050405020304" pitchFamily="18" charset="0"/>
                          <a:cs typeface="Times New Roman" panose="02020603050405020304" pitchFamily="18" charset="0"/>
                        </a:rPr>
                        <a:t>Hội trường</a:t>
                      </a:r>
                      <a:endParaRPr lang="en-US" sz="2000" b="0"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gn="r">
                        <a:lnSpc>
                          <a:spcPct val="100000"/>
                        </a:lnSpc>
                        <a:spcBef>
                          <a:spcPts val="2400"/>
                        </a:spcBef>
                        <a:spcAft>
                          <a:spcPts val="2400"/>
                        </a:spcAft>
                      </a:pPr>
                      <a:r>
                        <a:rPr lang="vi-VN" sz="2000" b="0" dirty="0">
                          <a:solidFill>
                            <a:srgbClr val="002060"/>
                          </a:solidFill>
                          <a:effectLst/>
                          <a:latin typeface="Times New Roman" panose="02020603050405020304" pitchFamily="18" charset="0"/>
                          <a:cs typeface="Times New Roman" panose="02020603050405020304" pitchFamily="18" charset="0"/>
                        </a:rPr>
                        <a:t>848 m²</a:t>
                      </a:r>
                      <a:endParaRPr lang="en-US" sz="2000" b="0"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360000" marT="0" marB="0" anchor="ctr"/>
                </a:tc>
                <a:extLst>
                  <a:ext uri="{0D108BD9-81ED-4DB2-BD59-A6C34878D82A}">
                    <a16:rowId xmlns:a16="http://schemas.microsoft.com/office/drawing/2014/main" xmlns="" val="10006"/>
                  </a:ext>
                </a:extLst>
              </a:tr>
              <a:tr h="416014">
                <a:tc>
                  <a:txBody>
                    <a:bodyPr/>
                    <a:lstStyle/>
                    <a:p>
                      <a:pPr marL="0" marR="0" algn="ctr">
                        <a:lnSpc>
                          <a:spcPct val="100000"/>
                        </a:lnSpc>
                        <a:spcBef>
                          <a:spcPts val="2400"/>
                        </a:spcBef>
                        <a:spcAft>
                          <a:spcPts val="2400"/>
                        </a:spcAft>
                      </a:pPr>
                      <a:r>
                        <a:rPr lang="en-US" sz="2000" b="0">
                          <a:solidFill>
                            <a:srgbClr val="002060"/>
                          </a:solidFill>
                          <a:effectLst/>
                          <a:latin typeface="Times New Roman" panose="02020603050405020304" pitchFamily="18" charset="0"/>
                          <a:cs typeface="Times New Roman" panose="02020603050405020304" pitchFamily="18" charset="0"/>
                        </a:rPr>
                        <a:t>7</a:t>
                      </a:r>
                      <a:endParaRPr lang="en-US" sz="2000" b="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nSpc>
                          <a:spcPct val="100000"/>
                        </a:lnSpc>
                        <a:spcBef>
                          <a:spcPts val="2400"/>
                        </a:spcBef>
                        <a:spcAft>
                          <a:spcPts val="2400"/>
                        </a:spcAft>
                      </a:pPr>
                      <a:r>
                        <a:rPr lang="vi-VN" sz="2000" b="0">
                          <a:solidFill>
                            <a:srgbClr val="002060"/>
                          </a:solidFill>
                          <a:effectLst/>
                          <a:latin typeface="Times New Roman" panose="02020603050405020304" pitchFamily="18" charset="0"/>
                          <a:cs typeface="Times New Roman" panose="02020603050405020304" pitchFamily="18" charset="0"/>
                        </a:rPr>
                        <a:t>Đường nội bộ</a:t>
                      </a:r>
                      <a:endParaRPr lang="en-US" sz="2000" b="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gn="r">
                        <a:lnSpc>
                          <a:spcPct val="100000"/>
                        </a:lnSpc>
                        <a:spcBef>
                          <a:spcPts val="2400"/>
                        </a:spcBef>
                        <a:spcAft>
                          <a:spcPts val="2400"/>
                        </a:spcAft>
                      </a:pPr>
                      <a:r>
                        <a:rPr lang="vi-VN" sz="2000" b="0" dirty="0">
                          <a:solidFill>
                            <a:srgbClr val="002060"/>
                          </a:solidFill>
                          <a:effectLst/>
                          <a:latin typeface="Times New Roman" panose="02020603050405020304" pitchFamily="18" charset="0"/>
                          <a:cs typeface="Times New Roman" panose="02020603050405020304" pitchFamily="18" charset="0"/>
                        </a:rPr>
                        <a:t>583 m</a:t>
                      </a:r>
                      <a:r>
                        <a:rPr lang="en-US" sz="2000" b="0" baseline="30000" dirty="0">
                          <a:solidFill>
                            <a:srgbClr val="002060"/>
                          </a:solidFill>
                          <a:effectLst/>
                          <a:latin typeface="Times New Roman" panose="02020603050405020304" pitchFamily="18" charset="0"/>
                          <a:cs typeface="Times New Roman" panose="02020603050405020304" pitchFamily="18" charset="0"/>
                        </a:rPr>
                        <a:t>2</a:t>
                      </a:r>
                      <a:endParaRPr lang="en-US" sz="2000" b="0"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360000" marT="0" marB="0" anchor="ctr"/>
                </a:tc>
                <a:extLst>
                  <a:ext uri="{0D108BD9-81ED-4DB2-BD59-A6C34878D82A}">
                    <a16:rowId xmlns:a16="http://schemas.microsoft.com/office/drawing/2014/main" xmlns="" val="10007"/>
                  </a:ext>
                </a:extLst>
              </a:tr>
              <a:tr h="416014">
                <a:tc>
                  <a:txBody>
                    <a:bodyPr/>
                    <a:lstStyle/>
                    <a:p>
                      <a:pPr marL="0" marR="0" algn="ctr">
                        <a:lnSpc>
                          <a:spcPct val="100000"/>
                        </a:lnSpc>
                        <a:spcBef>
                          <a:spcPts val="2400"/>
                        </a:spcBef>
                        <a:spcAft>
                          <a:spcPts val="2400"/>
                        </a:spcAft>
                      </a:pPr>
                      <a:r>
                        <a:rPr lang="en-US" sz="2000" b="0">
                          <a:solidFill>
                            <a:srgbClr val="002060"/>
                          </a:solidFill>
                          <a:effectLst/>
                          <a:latin typeface="Times New Roman" panose="02020603050405020304" pitchFamily="18" charset="0"/>
                          <a:cs typeface="Times New Roman" panose="02020603050405020304" pitchFamily="18" charset="0"/>
                        </a:rPr>
                        <a:t>8</a:t>
                      </a:r>
                      <a:endParaRPr lang="en-US" sz="2000" b="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nSpc>
                          <a:spcPct val="100000"/>
                        </a:lnSpc>
                        <a:spcBef>
                          <a:spcPts val="2400"/>
                        </a:spcBef>
                        <a:spcAft>
                          <a:spcPts val="2400"/>
                        </a:spcAft>
                      </a:pPr>
                      <a:r>
                        <a:rPr lang="vi-VN" sz="2000" b="0">
                          <a:solidFill>
                            <a:srgbClr val="002060"/>
                          </a:solidFill>
                          <a:effectLst/>
                          <a:latin typeface="Times New Roman" panose="02020603050405020304" pitchFamily="18" charset="0"/>
                          <a:cs typeface="Times New Roman" panose="02020603050405020304" pitchFamily="18" charset="0"/>
                        </a:rPr>
                        <a:t>Ký túc xá,  gồm 12 phòng</a:t>
                      </a:r>
                      <a:endParaRPr lang="en-US" sz="2000" b="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gn="r">
                        <a:lnSpc>
                          <a:spcPct val="100000"/>
                        </a:lnSpc>
                        <a:spcBef>
                          <a:spcPts val="2400"/>
                        </a:spcBef>
                        <a:spcAft>
                          <a:spcPts val="2400"/>
                        </a:spcAft>
                      </a:pPr>
                      <a:r>
                        <a:rPr lang="vi-VN" sz="2000" b="0" dirty="0">
                          <a:solidFill>
                            <a:srgbClr val="002060"/>
                          </a:solidFill>
                          <a:effectLst/>
                          <a:latin typeface="Times New Roman" panose="02020603050405020304" pitchFamily="18" charset="0"/>
                          <a:cs typeface="Times New Roman" panose="02020603050405020304" pitchFamily="18" charset="0"/>
                        </a:rPr>
                        <a:t>993 m²</a:t>
                      </a:r>
                      <a:endParaRPr lang="en-US" sz="2000" b="0"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360000" marT="0" marB="0" anchor="ctr"/>
                </a:tc>
                <a:extLst>
                  <a:ext uri="{0D108BD9-81ED-4DB2-BD59-A6C34878D82A}">
                    <a16:rowId xmlns:a16="http://schemas.microsoft.com/office/drawing/2014/main" xmlns="" val="10008"/>
                  </a:ext>
                </a:extLst>
              </a:tr>
              <a:tr h="416014">
                <a:tc>
                  <a:txBody>
                    <a:bodyPr/>
                    <a:lstStyle/>
                    <a:p>
                      <a:pPr marL="0" marR="0">
                        <a:lnSpc>
                          <a:spcPct val="100000"/>
                        </a:lnSpc>
                        <a:spcBef>
                          <a:spcPts val="2400"/>
                        </a:spcBef>
                        <a:spcAft>
                          <a:spcPts val="2400"/>
                        </a:spcAft>
                      </a:pPr>
                      <a:r>
                        <a:rPr lang="en-US" sz="2000" b="1">
                          <a:solidFill>
                            <a:srgbClr val="002060"/>
                          </a:solidFill>
                          <a:effectLst/>
                          <a:latin typeface="Times New Roman" panose="02020603050405020304" pitchFamily="18" charset="0"/>
                          <a:cs typeface="Times New Roman" panose="02020603050405020304" pitchFamily="18" charset="0"/>
                        </a:rPr>
                        <a:t> </a:t>
                      </a:r>
                      <a:endParaRPr lang="en-US" sz="2000" b="1">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nSpc>
                          <a:spcPct val="100000"/>
                        </a:lnSpc>
                        <a:spcBef>
                          <a:spcPts val="2400"/>
                        </a:spcBef>
                        <a:spcAft>
                          <a:spcPts val="2400"/>
                        </a:spcAft>
                      </a:pPr>
                      <a:r>
                        <a:rPr lang="en-US" sz="2000" b="1">
                          <a:solidFill>
                            <a:srgbClr val="002060"/>
                          </a:solidFill>
                          <a:effectLst/>
                          <a:latin typeface="Times New Roman" panose="02020603050405020304" pitchFamily="18" charset="0"/>
                          <a:cs typeface="Times New Roman" panose="02020603050405020304" pitchFamily="18" charset="0"/>
                        </a:rPr>
                        <a:t>Tổng diện tích đất:</a:t>
                      </a:r>
                      <a:endParaRPr lang="en-US" sz="2000" b="1">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gn="r">
                        <a:lnSpc>
                          <a:spcPct val="100000"/>
                        </a:lnSpc>
                        <a:spcBef>
                          <a:spcPts val="2400"/>
                        </a:spcBef>
                        <a:spcAft>
                          <a:spcPts val="2400"/>
                        </a:spcAft>
                        <a:tabLst>
                          <a:tab pos="533400" algn="l"/>
                          <a:tab pos="4168775" algn="l"/>
                        </a:tabLst>
                      </a:pPr>
                      <a:r>
                        <a:rPr lang="es-ES" sz="2000" b="1">
                          <a:solidFill>
                            <a:srgbClr val="002060"/>
                          </a:solidFill>
                          <a:effectLst/>
                          <a:latin typeface="Times New Roman" panose="02020603050405020304" pitchFamily="18" charset="0"/>
                          <a:cs typeface="Times New Roman" panose="02020603050405020304" pitchFamily="18" charset="0"/>
                        </a:rPr>
                        <a:t>50.</a:t>
                      </a:r>
                      <a:r>
                        <a:rPr lang="vi-VN" sz="2000" b="1" smtClean="0">
                          <a:solidFill>
                            <a:srgbClr val="002060"/>
                          </a:solidFill>
                          <a:effectLst/>
                          <a:latin typeface="Times New Roman" panose="02020603050405020304" pitchFamily="18" charset="0"/>
                          <a:cs typeface="Times New Roman" panose="02020603050405020304" pitchFamily="18" charset="0"/>
                        </a:rPr>
                        <a:t>646</a:t>
                      </a:r>
                      <a:r>
                        <a:rPr lang="es-ES" sz="2000" b="1" smtClean="0">
                          <a:solidFill>
                            <a:srgbClr val="002060"/>
                          </a:solidFill>
                          <a:effectLst/>
                          <a:latin typeface="Times New Roman" panose="02020603050405020304" pitchFamily="18" charset="0"/>
                          <a:cs typeface="Times New Roman" panose="02020603050405020304" pitchFamily="18" charset="0"/>
                        </a:rPr>
                        <a:t> </a:t>
                      </a:r>
                      <a:r>
                        <a:rPr lang="es-ES" sz="2000" b="1" dirty="0">
                          <a:solidFill>
                            <a:srgbClr val="002060"/>
                          </a:solidFill>
                          <a:effectLst/>
                          <a:latin typeface="Times New Roman" panose="02020603050405020304" pitchFamily="18" charset="0"/>
                          <a:cs typeface="Times New Roman" panose="02020603050405020304" pitchFamily="18" charset="0"/>
                        </a:rPr>
                        <a:t>m</a:t>
                      </a:r>
                      <a:r>
                        <a:rPr lang="es-ES" sz="2000" b="1" baseline="30000" dirty="0">
                          <a:solidFill>
                            <a:srgbClr val="002060"/>
                          </a:solidFill>
                          <a:effectLst/>
                          <a:latin typeface="Times New Roman" panose="02020603050405020304" pitchFamily="18" charset="0"/>
                          <a:cs typeface="Times New Roman" panose="02020603050405020304" pitchFamily="18" charset="0"/>
                        </a:rPr>
                        <a:t>2</a:t>
                      </a:r>
                      <a:endParaRPr lang="en-US" sz="2000" b="1"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360000" marT="0" marB="0" anchor="ctr"/>
                </a:tc>
                <a:extLst>
                  <a:ext uri="{0D108BD9-81ED-4DB2-BD59-A6C34878D82A}">
                    <a16:rowId xmlns:a16="http://schemas.microsoft.com/office/drawing/2014/main" xmlns="" val="10009"/>
                  </a:ext>
                </a:extLst>
              </a:tr>
              <a:tr h="416014">
                <a:tc>
                  <a:txBody>
                    <a:bodyPr/>
                    <a:lstStyle/>
                    <a:p>
                      <a:pPr marL="0" marR="0">
                        <a:lnSpc>
                          <a:spcPct val="100000"/>
                        </a:lnSpc>
                        <a:spcBef>
                          <a:spcPts val="2400"/>
                        </a:spcBef>
                        <a:spcAft>
                          <a:spcPts val="2400"/>
                        </a:spcAft>
                      </a:pPr>
                      <a:r>
                        <a:rPr lang="en-US" sz="2000" b="1">
                          <a:solidFill>
                            <a:srgbClr val="002060"/>
                          </a:solidFill>
                          <a:effectLst/>
                          <a:latin typeface="Times New Roman" panose="02020603050405020304" pitchFamily="18" charset="0"/>
                          <a:cs typeface="Times New Roman" panose="02020603050405020304" pitchFamily="18" charset="0"/>
                        </a:rPr>
                        <a:t> </a:t>
                      </a:r>
                      <a:endParaRPr lang="en-US" sz="2000" b="1">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nSpc>
                          <a:spcPct val="100000"/>
                        </a:lnSpc>
                        <a:spcBef>
                          <a:spcPts val="2400"/>
                        </a:spcBef>
                        <a:spcAft>
                          <a:spcPts val="2400"/>
                        </a:spcAft>
                      </a:pPr>
                      <a:r>
                        <a:rPr lang="es-ES" sz="2000" b="1" dirty="0" err="1">
                          <a:solidFill>
                            <a:srgbClr val="002060"/>
                          </a:solidFill>
                          <a:effectLst/>
                          <a:latin typeface="Times New Roman" panose="02020603050405020304" pitchFamily="18" charset="0"/>
                          <a:cs typeface="Times New Roman" panose="02020603050405020304" pitchFamily="18" charset="0"/>
                        </a:rPr>
                        <a:t>Tổng</a:t>
                      </a:r>
                      <a:r>
                        <a:rPr lang="es-ES" sz="2000" b="1" dirty="0">
                          <a:solidFill>
                            <a:srgbClr val="002060"/>
                          </a:solidFill>
                          <a:effectLst/>
                          <a:latin typeface="Times New Roman" panose="02020603050405020304" pitchFamily="18" charset="0"/>
                          <a:cs typeface="Times New Roman" panose="02020603050405020304" pitchFamily="18" charset="0"/>
                        </a:rPr>
                        <a:t> </a:t>
                      </a:r>
                      <a:r>
                        <a:rPr lang="es-ES" sz="2000" b="1" dirty="0" err="1">
                          <a:solidFill>
                            <a:srgbClr val="002060"/>
                          </a:solidFill>
                          <a:effectLst/>
                          <a:latin typeface="Times New Roman" panose="02020603050405020304" pitchFamily="18" charset="0"/>
                          <a:cs typeface="Times New Roman" panose="02020603050405020304" pitchFamily="18" charset="0"/>
                        </a:rPr>
                        <a:t>diện</a:t>
                      </a:r>
                      <a:r>
                        <a:rPr lang="es-ES" sz="2000" b="1" dirty="0">
                          <a:solidFill>
                            <a:srgbClr val="002060"/>
                          </a:solidFill>
                          <a:effectLst/>
                          <a:latin typeface="Times New Roman" panose="02020603050405020304" pitchFamily="18" charset="0"/>
                          <a:cs typeface="Times New Roman" panose="02020603050405020304" pitchFamily="18" charset="0"/>
                        </a:rPr>
                        <a:t> </a:t>
                      </a:r>
                      <a:r>
                        <a:rPr lang="es-ES" sz="2000" b="1" dirty="0" err="1">
                          <a:solidFill>
                            <a:srgbClr val="002060"/>
                          </a:solidFill>
                          <a:effectLst/>
                          <a:latin typeface="Times New Roman" panose="02020603050405020304" pitchFamily="18" charset="0"/>
                          <a:cs typeface="Times New Roman" panose="02020603050405020304" pitchFamily="18" charset="0"/>
                        </a:rPr>
                        <a:t>tích</a:t>
                      </a:r>
                      <a:r>
                        <a:rPr lang="es-ES" sz="2000" b="1" dirty="0">
                          <a:solidFill>
                            <a:srgbClr val="002060"/>
                          </a:solidFill>
                          <a:effectLst/>
                          <a:latin typeface="Times New Roman" panose="02020603050405020304" pitchFamily="18" charset="0"/>
                          <a:cs typeface="Times New Roman" panose="02020603050405020304" pitchFamily="18" charset="0"/>
                        </a:rPr>
                        <a:t> </a:t>
                      </a:r>
                      <a:r>
                        <a:rPr lang="es-ES" sz="2000" b="1" dirty="0" err="1">
                          <a:solidFill>
                            <a:srgbClr val="002060"/>
                          </a:solidFill>
                          <a:effectLst/>
                          <a:latin typeface="Times New Roman" panose="02020603050405020304" pitchFamily="18" charset="0"/>
                          <a:cs typeface="Times New Roman" panose="02020603050405020304" pitchFamily="18" charset="0"/>
                        </a:rPr>
                        <a:t>sàn</a:t>
                      </a:r>
                      <a:r>
                        <a:rPr lang="es-ES" sz="2000" b="1" dirty="0">
                          <a:solidFill>
                            <a:srgbClr val="002060"/>
                          </a:solidFill>
                          <a:effectLst/>
                          <a:latin typeface="Times New Roman" panose="02020603050405020304" pitchFamily="18" charset="0"/>
                          <a:cs typeface="Times New Roman" panose="02020603050405020304" pitchFamily="18" charset="0"/>
                        </a:rPr>
                        <a:t> </a:t>
                      </a:r>
                      <a:r>
                        <a:rPr lang="es-ES" sz="2000" b="1" dirty="0" err="1">
                          <a:solidFill>
                            <a:srgbClr val="002060"/>
                          </a:solidFill>
                          <a:effectLst/>
                          <a:latin typeface="Times New Roman" panose="02020603050405020304" pitchFamily="18" charset="0"/>
                          <a:cs typeface="Times New Roman" panose="02020603050405020304" pitchFamily="18" charset="0"/>
                        </a:rPr>
                        <a:t>xây</a:t>
                      </a:r>
                      <a:r>
                        <a:rPr lang="es-ES" sz="2000" b="1" dirty="0">
                          <a:solidFill>
                            <a:srgbClr val="002060"/>
                          </a:solidFill>
                          <a:effectLst/>
                          <a:latin typeface="Times New Roman" panose="02020603050405020304" pitchFamily="18" charset="0"/>
                          <a:cs typeface="Times New Roman" panose="02020603050405020304" pitchFamily="18" charset="0"/>
                        </a:rPr>
                        <a:t> </a:t>
                      </a:r>
                      <a:r>
                        <a:rPr lang="es-ES" sz="2000" b="1" dirty="0" err="1">
                          <a:solidFill>
                            <a:srgbClr val="002060"/>
                          </a:solidFill>
                          <a:effectLst/>
                          <a:latin typeface="Times New Roman" panose="02020603050405020304" pitchFamily="18" charset="0"/>
                          <a:cs typeface="Times New Roman" panose="02020603050405020304" pitchFamily="18" charset="0"/>
                        </a:rPr>
                        <a:t>dựng</a:t>
                      </a:r>
                      <a:endParaRPr lang="en-US" sz="2000" b="1"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marL="0" marR="0" algn="r">
                        <a:lnSpc>
                          <a:spcPct val="100000"/>
                        </a:lnSpc>
                        <a:spcBef>
                          <a:spcPts val="2400"/>
                        </a:spcBef>
                        <a:spcAft>
                          <a:spcPts val="2400"/>
                        </a:spcAft>
                        <a:tabLst>
                          <a:tab pos="533400" algn="l"/>
                          <a:tab pos="4168775" algn="l"/>
                        </a:tabLst>
                      </a:pPr>
                      <a:r>
                        <a:rPr lang="es-ES" sz="2000" b="1" dirty="0">
                          <a:solidFill>
                            <a:srgbClr val="002060"/>
                          </a:solidFill>
                          <a:effectLst/>
                          <a:latin typeface="Times New Roman" panose="02020603050405020304" pitchFamily="18" charset="0"/>
                          <a:cs typeface="Times New Roman" panose="02020603050405020304" pitchFamily="18" charset="0"/>
                        </a:rPr>
                        <a:t>26.623 m</a:t>
                      </a:r>
                      <a:r>
                        <a:rPr lang="es-ES" sz="2000" b="1" baseline="30000" dirty="0">
                          <a:solidFill>
                            <a:srgbClr val="002060"/>
                          </a:solidFill>
                          <a:effectLst/>
                          <a:latin typeface="Times New Roman" panose="02020603050405020304" pitchFamily="18" charset="0"/>
                          <a:cs typeface="Times New Roman" panose="02020603050405020304" pitchFamily="18" charset="0"/>
                        </a:rPr>
                        <a:t>2</a:t>
                      </a:r>
                      <a:endParaRPr lang="en-US" sz="2000" b="1" dirty="0">
                        <a:solidFill>
                          <a:srgbClr val="002060"/>
                        </a:solidFill>
                        <a:effectLst/>
                        <a:latin typeface="Times New Roman" panose="02020603050405020304" pitchFamily="18" charset="0"/>
                        <a:ea typeface="Calibri"/>
                        <a:cs typeface="Times New Roman" panose="02020603050405020304" pitchFamily="18" charset="0"/>
                      </a:endParaRPr>
                    </a:p>
                  </a:txBody>
                  <a:tcPr marL="68580" marR="360000" marT="0" marB="0" anchor="ctr"/>
                </a:tc>
                <a:extLst>
                  <a:ext uri="{0D108BD9-81ED-4DB2-BD59-A6C34878D82A}">
                    <a16:rowId xmlns:a16="http://schemas.microsoft.com/office/drawing/2014/main" xmlns="" val="10010"/>
                  </a:ext>
                </a:extLst>
              </a:tr>
            </a:tbl>
          </a:graphicData>
        </a:graphic>
      </p:graphicFrame>
      <p:sp>
        <p:nvSpPr>
          <p:cNvPr id="6" name="Title 1"/>
          <p:cNvSpPr txBox="1">
            <a:spLocks/>
          </p:cNvSpPr>
          <p:nvPr/>
        </p:nvSpPr>
        <p:spPr>
          <a:xfrm>
            <a:off x="152400" y="4572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03254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10" name="Straight Connector 9"/>
          <p:cNvCxnSpPr>
            <a:stCxn id="17" idx="3"/>
            <a:endCxn id="9" idx="1"/>
          </p:cNvCxnSpPr>
          <p:nvPr/>
        </p:nvCxnSpPr>
        <p:spPr>
          <a:xfrm flipV="1">
            <a:off x="2362199" y="2567032"/>
            <a:ext cx="1035543" cy="1636316"/>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a:stCxn id="17" idx="3"/>
            <a:endCxn id="15" idx="1"/>
          </p:cNvCxnSpPr>
          <p:nvPr/>
        </p:nvCxnSpPr>
        <p:spPr>
          <a:xfrm>
            <a:off x="2362199" y="4203348"/>
            <a:ext cx="1035543" cy="49543"/>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Straight Connector 13"/>
          <p:cNvCxnSpPr>
            <a:stCxn id="17" idx="3"/>
            <a:endCxn id="16" idx="1"/>
          </p:cNvCxnSpPr>
          <p:nvPr/>
        </p:nvCxnSpPr>
        <p:spPr>
          <a:xfrm>
            <a:off x="2362199" y="4203348"/>
            <a:ext cx="1035543" cy="1740251"/>
          </a:xfrm>
          <a:prstGeom prst="line">
            <a:avLst/>
          </a:prstGeom>
        </p:spPr>
        <p:style>
          <a:lnRef idx="2">
            <a:schemeClr val="accent1"/>
          </a:lnRef>
          <a:fillRef idx="0">
            <a:schemeClr val="accent1"/>
          </a:fillRef>
          <a:effectRef idx="1">
            <a:schemeClr val="accent1"/>
          </a:effectRef>
          <a:fontRef idx="minor">
            <a:schemeClr val="tx1"/>
          </a:fontRef>
        </p:style>
      </p:cxnSp>
      <p:sp>
        <p:nvSpPr>
          <p:cNvPr id="11" name="Title 1"/>
          <p:cNvSpPr txBox="1">
            <a:spLocks/>
          </p:cNvSpPr>
          <p:nvPr/>
        </p:nvSpPr>
        <p:spPr>
          <a:xfrm>
            <a:off x="152400" y="4572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9" name="Rounded Rectangle 8"/>
          <p:cNvSpPr/>
          <p:nvPr/>
        </p:nvSpPr>
        <p:spPr>
          <a:xfrm>
            <a:off x="3397742" y="1705063"/>
            <a:ext cx="5365258" cy="172393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lvl="0" algn="just"/>
            <a:r>
              <a:rPr lang="es-ES" sz="2000" b="1">
                <a:solidFill>
                  <a:srgbClr val="002060"/>
                </a:solidFill>
                <a:latin typeface="Times New Roman" panose="02020603050405020304" pitchFamily="18" charset="0"/>
                <a:cs typeface="Times New Roman" panose="02020603050405020304" pitchFamily="18" charset="0"/>
              </a:rPr>
              <a:t>CĐ chuyên nghiệp đào tạo </a:t>
            </a:r>
            <a:r>
              <a:rPr lang="es-ES" sz="2000" b="1" smtClean="0">
                <a:solidFill>
                  <a:srgbClr val="002060"/>
                </a:solidFill>
                <a:latin typeface="Times New Roman" panose="02020603050405020304" pitchFamily="18" charset="0"/>
                <a:cs typeface="Times New Roman" panose="02020603050405020304" pitchFamily="18" charset="0"/>
              </a:rPr>
              <a:t>6 </a:t>
            </a:r>
            <a:r>
              <a:rPr lang="es-ES" sz="2000" b="1">
                <a:solidFill>
                  <a:srgbClr val="002060"/>
                </a:solidFill>
                <a:latin typeface="Times New Roman" panose="02020603050405020304" pitchFamily="18" charset="0"/>
                <a:cs typeface="Times New Roman" panose="02020603050405020304" pitchFamily="18" charset="0"/>
              </a:rPr>
              <a:t>ngành (13 chuyên ngành): </a:t>
            </a:r>
            <a:r>
              <a:rPr lang="es-ES" sz="2000">
                <a:solidFill>
                  <a:srgbClr val="002060"/>
                </a:solidFill>
                <a:latin typeface="Times New Roman" panose="02020603050405020304" pitchFamily="18" charset="0"/>
                <a:cs typeface="Times New Roman" panose="02020603050405020304" pitchFamily="18" charset="0"/>
              </a:rPr>
              <a:t>Công nghệ Kỹ thuật Điện-Điện tử, Công nghệ Kỹ thuật Nhiệt, Công nghệ Kỹ thuật Cơ khí, Công nghệ Kỹ thuật Ô tô, Công nghệ May-Thời trang và Công nghệ Thông tin</a:t>
            </a:r>
            <a:r>
              <a:rPr lang="es-ES" sz="2000" smtClean="0">
                <a:solidFill>
                  <a:srgbClr val="002060"/>
                </a:solidFill>
                <a:latin typeface="Times New Roman" panose="02020603050405020304" pitchFamily="18" charset="0"/>
                <a:cs typeface="Times New Roman" panose="02020603050405020304" pitchFamily="18" charset="0"/>
              </a:rPr>
              <a:t>.</a:t>
            </a:r>
            <a:endParaRPr lang="en-US" sz="2000">
              <a:solidFill>
                <a:srgbClr val="002060"/>
              </a:solidFill>
              <a:latin typeface="Times New Roman" panose="02020603050405020304" pitchFamily="18" charset="0"/>
              <a:cs typeface="Times New Roman" panose="02020603050405020304" pitchFamily="18" charset="0"/>
            </a:endParaRPr>
          </a:p>
        </p:txBody>
      </p:sp>
      <p:sp>
        <p:nvSpPr>
          <p:cNvPr id="15" name="Rounded Rectangle 14"/>
          <p:cNvSpPr/>
          <p:nvPr/>
        </p:nvSpPr>
        <p:spPr>
          <a:xfrm>
            <a:off x="3397742" y="3581400"/>
            <a:ext cx="5365258" cy="1342981"/>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lvl="0" algn="just"/>
            <a:r>
              <a:rPr lang="es-ES" sz="2000" b="1">
                <a:solidFill>
                  <a:srgbClr val="002060"/>
                </a:solidFill>
                <a:latin typeface="Times New Roman" panose="02020603050405020304" pitchFamily="18" charset="0"/>
                <a:cs typeface="Times New Roman" panose="02020603050405020304" pitchFamily="18" charset="0"/>
              </a:rPr>
              <a:t>Liên thông CĐ chuyên nghiệp đào tạo </a:t>
            </a:r>
            <a:r>
              <a:rPr lang="es-ES" sz="2000" b="1" smtClean="0">
                <a:solidFill>
                  <a:srgbClr val="002060"/>
                </a:solidFill>
                <a:latin typeface="Times New Roman" panose="02020603050405020304" pitchFamily="18" charset="0"/>
                <a:cs typeface="Times New Roman" panose="02020603050405020304" pitchFamily="18" charset="0"/>
              </a:rPr>
              <a:t>4 </a:t>
            </a:r>
            <a:r>
              <a:rPr lang="es-ES" sz="2000" b="1">
                <a:solidFill>
                  <a:srgbClr val="002060"/>
                </a:solidFill>
                <a:latin typeface="Times New Roman" panose="02020603050405020304" pitchFamily="18" charset="0"/>
                <a:cs typeface="Times New Roman" panose="02020603050405020304" pitchFamily="18" charset="0"/>
              </a:rPr>
              <a:t>ngành</a:t>
            </a:r>
            <a:r>
              <a:rPr lang="es-ES" sz="2000">
                <a:solidFill>
                  <a:srgbClr val="002060"/>
                </a:solidFill>
                <a:latin typeface="Times New Roman" panose="02020603050405020304" pitchFamily="18" charset="0"/>
                <a:cs typeface="Times New Roman" panose="02020603050405020304" pitchFamily="18" charset="0"/>
              </a:rPr>
              <a:t>: Công nghệ Kỹ thuật Điện-Điện tử, </a:t>
            </a:r>
            <a:r>
              <a:rPr lang="es-ES" sz="2000" smtClean="0">
                <a:solidFill>
                  <a:srgbClr val="002060"/>
                </a:solidFill>
                <a:latin typeface="Times New Roman" panose="02020603050405020304" pitchFamily="18" charset="0"/>
                <a:cs typeface="Times New Roman" panose="02020603050405020304" pitchFamily="18" charset="0"/>
              </a:rPr>
              <a:t>Công </a:t>
            </a:r>
            <a:r>
              <a:rPr lang="es-ES" sz="2000">
                <a:solidFill>
                  <a:srgbClr val="002060"/>
                </a:solidFill>
                <a:latin typeface="Times New Roman" panose="02020603050405020304" pitchFamily="18" charset="0"/>
                <a:cs typeface="Times New Roman" panose="02020603050405020304" pitchFamily="18" charset="0"/>
              </a:rPr>
              <a:t>nghệ Kỹ thuật Cơ khí, Công nghệ Kỹ thuật Ô tô và Công nghệ Thông tin.</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16" name="Rounded Rectangle 15"/>
          <p:cNvSpPr/>
          <p:nvPr/>
        </p:nvSpPr>
        <p:spPr>
          <a:xfrm>
            <a:off x="3397742" y="5105398"/>
            <a:ext cx="5365258" cy="167640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just"/>
            <a:r>
              <a:rPr lang="es-ES" sz="2000" b="1">
                <a:solidFill>
                  <a:srgbClr val="002060"/>
                </a:solidFill>
                <a:latin typeface="Times New Roman" panose="02020603050405020304" pitchFamily="18" charset="0"/>
                <a:cs typeface="Times New Roman" panose="02020603050405020304" pitchFamily="18" charset="0"/>
              </a:rPr>
              <a:t>Bậc TCCN đào tạo </a:t>
            </a:r>
            <a:r>
              <a:rPr lang="es-ES" sz="2000" b="1" smtClean="0">
                <a:solidFill>
                  <a:srgbClr val="002060"/>
                </a:solidFill>
                <a:latin typeface="Times New Roman" panose="02020603050405020304" pitchFamily="18" charset="0"/>
                <a:cs typeface="Times New Roman" panose="02020603050405020304" pitchFamily="18" charset="0"/>
              </a:rPr>
              <a:t>8 </a:t>
            </a:r>
            <a:r>
              <a:rPr lang="es-ES" sz="2000" b="1">
                <a:solidFill>
                  <a:srgbClr val="002060"/>
                </a:solidFill>
                <a:latin typeface="Times New Roman" panose="02020603050405020304" pitchFamily="18" charset="0"/>
                <a:cs typeface="Times New Roman" panose="02020603050405020304" pitchFamily="18" charset="0"/>
              </a:rPr>
              <a:t>ngành: </a:t>
            </a:r>
            <a:r>
              <a:rPr lang="es-ES" sz="2000" smtClean="0">
                <a:solidFill>
                  <a:srgbClr val="002060"/>
                </a:solidFill>
                <a:latin typeface="Times New Roman" panose="02020603050405020304" pitchFamily="18" charset="0"/>
                <a:cs typeface="Times New Roman" panose="02020603050405020304" pitchFamily="18" charset="0"/>
              </a:rPr>
              <a:t>Điện </a:t>
            </a:r>
            <a:r>
              <a:rPr lang="es-ES" sz="2000">
                <a:solidFill>
                  <a:srgbClr val="002060"/>
                </a:solidFill>
                <a:latin typeface="Times New Roman" panose="02020603050405020304" pitchFamily="18" charset="0"/>
                <a:cs typeface="Times New Roman" panose="02020603050405020304" pitchFamily="18" charset="0"/>
              </a:rPr>
              <a:t>công nghiệp và dân dụng, Bảo trì và sửa chữa Ô tô, Lập trình, Quản trị mạng máy tính, Điện tử công nghiệp, Công nghệ Kỹ thuật nhiệt, Công nghệ May-Thời trang, Cơ khí chế tạo</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17" name="Rounded Rectangle 16"/>
          <p:cNvSpPr/>
          <p:nvPr/>
        </p:nvSpPr>
        <p:spPr>
          <a:xfrm>
            <a:off x="457200" y="3584222"/>
            <a:ext cx="1904999" cy="123825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2000" b="1">
                <a:solidFill>
                  <a:srgbClr val="002060"/>
                </a:solidFill>
                <a:latin typeface="Times New Roman" panose="02020603050405020304" pitchFamily="18" charset="0"/>
                <a:cs typeface="Times New Roman" panose="02020603050405020304" pitchFamily="18" charset="0"/>
              </a:rPr>
              <a:t>Giáo dục chuyên nghiệp</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23" name="Content Placeholder 2"/>
          <p:cNvSpPr txBox="1">
            <a:spLocks/>
          </p:cNvSpPr>
          <p:nvPr/>
        </p:nvSpPr>
        <p:spPr>
          <a:xfrm>
            <a:off x="268111" y="1371600"/>
            <a:ext cx="6591985" cy="457245"/>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x-none" sz="2800" b="1">
                <a:solidFill>
                  <a:srgbClr val="002060"/>
                </a:solidFill>
                <a:latin typeface="Times New Roman" panose="02020603050405020304" pitchFamily="18" charset="0"/>
                <a:cs typeface="Times New Roman" panose="02020603050405020304" pitchFamily="18" charset="0"/>
              </a:rPr>
              <a:t>Hoạt động đào tạo </a:t>
            </a:r>
            <a:endParaRPr lang="en-US" sz="2800" b="1">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19480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10" name="Straight Connector 9"/>
          <p:cNvCxnSpPr>
            <a:stCxn id="11" idx="3"/>
            <a:endCxn id="13" idx="1"/>
          </p:cNvCxnSpPr>
          <p:nvPr/>
        </p:nvCxnSpPr>
        <p:spPr>
          <a:xfrm flipV="1">
            <a:off x="2362200" y="2590802"/>
            <a:ext cx="1069409" cy="1457324"/>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p:cNvCxnSpPr>
            <a:stCxn id="11" idx="3"/>
            <a:endCxn id="14" idx="1"/>
          </p:cNvCxnSpPr>
          <p:nvPr/>
        </p:nvCxnSpPr>
        <p:spPr>
          <a:xfrm>
            <a:off x="2362200" y="4048126"/>
            <a:ext cx="1069409" cy="1323975"/>
          </a:xfrm>
          <a:prstGeom prst="line">
            <a:avLst/>
          </a:prstGeom>
        </p:spPr>
        <p:style>
          <a:lnRef idx="2">
            <a:schemeClr val="accent1"/>
          </a:lnRef>
          <a:fillRef idx="0">
            <a:schemeClr val="accent1"/>
          </a:fillRef>
          <a:effectRef idx="1">
            <a:schemeClr val="accent1"/>
          </a:effectRef>
          <a:fontRef idx="minor">
            <a:schemeClr val="tx1"/>
          </a:fontRef>
        </p:style>
      </p:cxnSp>
      <p:sp>
        <p:nvSpPr>
          <p:cNvPr id="9" name="Title 1"/>
          <p:cNvSpPr txBox="1">
            <a:spLocks/>
          </p:cNvSpPr>
          <p:nvPr/>
        </p:nvSpPr>
        <p:spPr>
          <a:xfrm>
            <a:off x="152400" y="4572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457201" y="3429000"/>
            <a:ext cx="1904999" cy="123825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a:solidFill>
                  <a:srgbClr val="002060"/>
                </a:solidFill>
                <a:latin typeface="Times New Roman" panose="02020603050405020304" pitchFamily="18" charset="0"/>
                <a:cs typeface="Times New Roman" panose="02020603050405020304" pitchFamily="18" charset="0"/>
              </a:rPr>
              <a:t>Giáo dục nghề</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13" name="Rounded Rectangle 12"/>
          <p:cNvSpPr/>
          <p:nvPr/>
        </p:nvSpPr>
        <p:spPr>
          <a:xfrm>
            <a:off x="3431609" y="1219203"/>
            <a:ext cx="5365258" cy="274319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lvl="0" algn="just"/>
            <a:r>
              <a:rPr lang="es-ES" sz="2000" b="1">
                <a:solidFill>
                  <a:srgbClr val="002060"/>
                </a:solidFill>
                <a:latin typeface="Times New Roman" panose="02020603050405020304" pitchFamily="18" charset="0"/>
                <a:cs typeface="Times New Roman" panose="02020603050405020304" pitchFamily="18" charset="0"/>
              </a:rPr>
              <a:t>Bậc CĐ nghề đào tạo 13 nghề: </a:t>
            </a:r>
            <a:r>
              <a:rPr lang="es-ES" sz="2000">
                <a:solidFill>
                  <a:srgbClr val="002060"/>
                </a:solidFill>
                <a:latin typeface="Times New Roman" panose="02020603050405020304" pitchFamily="18" charset="0"/>
                <a:cs typeface="Times New Roman" panose="02020603050405020304" pitchFamily="18" charset="0"/>
              </a:rPr>
              <a:t>Điện tử Công nghiệp, Điện Công nghiệp, Kỹ thuật Mạng ngoại vi và Thiết bị đầu cuối, Lắp đặt thiết bị lạnh, Cắt gọt kim loại, Cơ Điện tử, CN Ô tô, Quản trị Mạng máy tính, Công nghệ May Veston, May thời trang, Tài chính doanh nghiệp, Kế toán doanh nghiệp, Quản trị doanh nghiệp vừa và nhỏ.</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14" name="Rounded Rectangle 13"/>
          <p:cNvSpPr/>
          <p:nvPr/>
        </p:nvSpPr>
        <p:spPr>
          <a:xfrm>
            <a:off x="3431609" y="4038600"/>
            <a:ext cx="5365258" cy="2667001"/>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lvl="0" algn="just"/>
            <a:r>
              <a:rPr lang="es-ES" sz="2000" b="1">
                <a:solidFill>
                  <a:srgbClr val="002060"/>
                </a:solidFill>
                <a:latin typeface="Times New Roman" panose="02020603050405020304" pitchFamily="18" charset="0"/>
                <a:cs typeface="Times New Roman" panose="02020603050405020304" pitchFamily="18" charset="0"/>
              </a:rPr>
              <a:t>Bậc TC nghề đào tạo 13 nghề: </a:t>
            </a:r>
            <a:r>
              <a:rPr lang="es-ES" sz="2000">
                <a:solidFill>
                  <a:srgbClr val="002060"/>
                </a:solidFill>
                <a:latin typeface="Times New Roman" panose="02020603050405020304" pitchFamily="18" charset="0"/>
                <a:cs typeface="Times New Roman" panose="02020603050405020304" pitchFamily="18" charset="0"/>
              </a:rPr>
              <a:t>Điện tử Công nghiệp, Điện Công nghiệp, Kỹ thuật Mạng ngoại vi và Thiết bị đầu cuối, Lắp đặt thiết bị lạnh, Cắt gọt kim loại, Cơ Điện tử, Công nghệ Ô tô, Quản trị Mạng máy tính, Công nghệ May Veston, May thời trang, Tài chính doanh nghiệp, Kế toán doanh nghiệp, Quản trị doanh nghiệp vừa và nhỏ.</a:t>
            </a:r>
            <a:endParaRPr lang="en-US"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99144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54150125"/>
              </p:ext>
            </p:extLst>
          </p:nvPr>
        </p:nvGraphicFramePr>
        <p:xfrm>
          <a:off x="381000" y="2133600"/>
          <a:ext cx="8382000" cy="3352799"/>
        </p:xfrm>
        <a:graphic>
          <a:graphicData uri="http://schemas.openxmlformats.org/drawingml/2006/table">
            <a:tbl>
              <a:tblPr>
                <a:tableStyleId>{BC89EF96-8CEA-46FF-86C4-4CE0E7609802}</a:tableStyleId>
              </a:tblPr>
              <a:tblGrid>
                <a:gridCol w="667593">
                  <a:extLst>
                    <a:ext uri="{9D8B030D-6E8A-4147-A177-3AD203B41FA5}">
                      <a16:colId xmlns:a16="http://schemas.microsoft.com/office/drawing/2014/main" xmlns="" val="20000"/>
                    </a:ext>
                  </a:extLst>
                </a:gridCol>
                <a:gridCol w="2076956">
                  <a:extLst>
                    <a:ext uri="{9D8B030D-6E8A-4147-A177-3AD203B41FA5}">
                      <a16:colId xmlns:a16="http://schemas.microsoft.com/office/drawing/2014/main" xmlns="" val="20001"/>
                    </a:ext>
                  </a:extLst>
                </a:gridCol>
                <a:gridCol w="1370251">
                  <a:extLst>
                    <a:ext uri="{9D8B030D-6E8A-4147-A177-3AD203B41FA5}">
                      <a16:colId xmlns:a16="http://schemas.microsoft.com/office/drawing/2014/main" xmlns="" val="20002"/>
                    </a:ext>
                  </a:extLst>
                </a:gridCol>
                <a:gridCol w="1066800">
                  <a:extLst>
                    <a:ext uri="{9D8B030D-6E8A-4147-A177-3AD203B41FA5}">
                      <a16:colId xmlns:a16="http://schemas.microsoft.com/office/drawing/2014/main" xmlns="" val="20003"/>
                    </a:ext>
                  </a:extLst>
                </a:gridCol>
                <a:gridCol w="1066800">
                  <a:extLst>
                    <a:ext uri="{9D8B030D-6E8A-4147-A177-3AD203B41FA5}">
                      <a16:colId xmlns:a16="http://schemas.microsoft.com/office/drawing/2014/main" xmlns="" val="20004"/>
                    </a:ext>
                  </a:extLst>
                </a:gridCol>
                <a:gridCol w="1066800">
                  <a:extLst>
                    <a:ext uri="{9D8B030D-6E8A-4147-A177-3AD203B41FA5}">
                      <a16:colId xmlns:a16="http://schemas.microsoft.com/office/drawing/2014/main" xmlns="" val="20005"/>
                    </a:ext>
                  </a:extLst>
                </a:gridCol>
                <a:gridCol w="1066800">
                  <a:extLst>
                    <a:ext uri="{9D8B030D-6E8A-4147-A177-3AD203B41FA5}">
                      <a16:colId xmlns:a16="http://schemas.microsoft.com/office/drawing/2014/main" xmlns="" val="20006"/>
                    </a:ext>
                  </a:extLst>
                </a:gridCol>
              </a:tblGrid>
              <a:tr h="675521">
                <a:tc rowSpan="2">
                  <a:txBody>
                    <a:bodyPr/>
                    <a:lstStyle/>
                    <a:p>
                      <a:pPr marL="0" marR="0" indent="21590" algn="ctr">
                        <a:lnSpc>
                          <a:spcPct val="115000"/>
                        </a:lnSpc>
                        <a:spcBef>
                          <a:spcPts val="600"/>
                        </a:spcBef>
                        <a:spcAft>
                          <a:spcPts val="600"/>
                        </a:spcAft>
                      </a:pPr>
                      <a:r>
                        <a:rPr lang="en-US" sz="2000" b="1" dirty="0" smtClean="0">
                          <a:solidFill>
                            <a:schemeClr val="bg1"/>
                          </a:solidFill>
                          <a:effectLst/>
                          <a:latin typeface="Times New Roman" panose="02020603050405020304" pitchFamily="18" charset="0"/>
                          <a:cs typeface="Times New Roman" panose="02020603050405020304" pitchFamily="18" charset="0"/>
                        </a:rPr>
                        <a:t>TT</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rowSpan="2">
                  <a:txBody>
                    <a:bodyPr/>
                    <a:lstStyle/>
                    <a:p>
                      <a:pPr marL="0" marR="0" indent="41910" algn="ctr">
                        <a:lnSpc>
                          <a:spcPct val="115000"/>
                        </a:lnSpc>
                        <a:spcBef>
                          <a:spcPts val="600"/>
                        </a:spcBef>
                        <a:spcAft>
                          <a:spcPts val="600"/>
                        </a:spcAft>
                        <a:tabLst>
                          <a:tab pos="720090" algn="l"/>
                        </a:tabLst>
                      </a:pPr>
                      <a:r>
                        <a:rPr lang="en-US" sz="2000" b="1" dirty="0" err="1">
                          <a:solidFill>
                            <a:schemeClr val="bg1"/>
                          </a:solidFill>
                          <a:effectLst/>
                          <a:latin typeface="Times New Roman" panose="02020603050405020304" pitchFamily="18" charset="0"/>
                          <a:cs typeface="Times New Roman" panose="02020603050405020304" pitchFamily="18" charset="0"/>
                        </a:rPr>
                        <a:t>Nội</a:t>
                      </a:r>
                      <a:r>
                        <a:rPr lang="en-US" sz="2000" b="1" dirty="0">
                          <a:solidFill>
                            <a:schemeClr val="bg1"/>
                          </a:solidFill>
                          <a:effectLst/>
                          <a:latin typeface="Times New Roman" panose="02020603050405020304" pitchFamily="18" charset="0"/>
                          <a:cs typeface="Times New Roman" panose="02020603050405020304" pitchFamily="18" charset="0"/>
                        </a:rPr>
                        <a:t> dung</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gridSpan="5">
                  <a:txBody>
                    <a:bodyPr/>
                    <a:lstStyle/>
                    <a:p>
                      <a:pPr marL="0" marR="0" indent="0" algn="ctr">
                        <a:lnSpc>
                          <a:spcPct val="115000"/>
                        </a:lnSpc>
                        <a:spcBef>
                          <a:spcPts val="600"/>
                        </a:spcBef>
                        <a:spcAft>
                          <a:spcPts val="600"/>
                        </a:spcAft>
                        <a:tabLst>
                          <a:tab pos="720090" algn="l"/>
                        </a:tabLst>
                      </a:pPr>
                      <a:r>
                        <a:rPr lang="en-US" sz="2000" b="1" dirty="0" err="1">
                          <a:solidFill>
                            <a:schemeClr val="bg1"/>
                          </a:solidFill>
                          <a:effectLst/>
                          <a:latin typeface="Times New Roman" panose="02020603050405020304" pitchFamily="18" charset="0"/>
                          <a:cs typeface="Times New Roman" panose="02020603050405020304" pitchFamily="18" charset="0"/>
                        </a:rPr>
                        <a:t>Trong</a:t>
                      </a:r>
                      <a:r>
                        <a:rPr lang="en-US" sz="2000" b="1" dirty="0">
                          <a:solidFill>
                            <a:schemeClr val="bg1"/>
                          </a:solidFill>
                          <a:effectLst/>
                          <a:latin typeface="Times New Roman" panose="02020603050405020304" pitchFamily="18" charset="0"/>
                          <a:cs typeface="Times New Roman" panose="02020603050405020304" pitchFamily="18" charset="0"/>
                        </a:rPr>
                        <a:t> </a:t>
                      </a:r>
                      <a:r>
                        <a:rPr lang="en-US" sz="2000" b="1" dirty="0" err="1">
                          <a:solidFill>
                            <a:schemeClr val="bg1"/>
                          </a:solidFill>
                          <a:effectLst/>
                          <a:latin typeface="Times New Roman" panose="02020603050405020304" pitchFamily="18" charset="0"/>
                          <a:cs typeface="Times New Roman" panose="02020603050405020304" pitchFamily="18" charset="0"/>
                        </a:rPr>
                        <a:t>đó</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hMerge="1">
                  <a:txBody>
                    <a:bodyPr/>
                    <a:lstStyle/>
                    <a:p>
                      <a:pPr marL="0" marR="0" indent="0" algn="ctr">
                        <a:lnSpc>
                          <a:spcPct val="115000"/>
                        </a:lnSpc>
                        <a:spcBef>
                          <a:spcPts val="600"/>
                        </a:spcBef>
                        <a:spcAft>
                          <a:spcPts val="600"/>
                        </a:spcAft>
                        <a:tabLst>
                          <a:tab pos="720090" algn="l"/>
                        </a:tabLst>
                      </a:pP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675521">
                <a:tc vMerge="1">
                  <a:txBody>
                    <a:bodyPr/>
                    <a:lstStyle/>
                    <a:p>
                      <a:endParaRPr lang="en-US"/>
                    </a:p>
                  </a:txBody>
                  <a:tcPr/>
                </a:tc>
                <a:tc vMerge="1">
                  <a:txBody>
                    <a:bodyPr/>
                    <a:lstStyle/>
                    <a:p>
                      <a:endParaRPr lang="en-US"/>
                    </a:p>
                  </a:txBody>
                  <a:tcPr/>
                </a:tc>
                <a:tc>
                  <a:txBody>
                    <a:bodyPr/>
                    <a:lstStyle/>
                    <a:p>
                      <a:pPr marL="0" marR="0" algn="ctr">
                        <a:lnSpc>
                          <a:spcPct val="115000"/>
                        </a:lnSpc>
                        <a:spcBef>
                          <a:spcPts val="600"/>
                        </a:spcBef>
                        <a:spcAft>
                          <a:spcPts val="600"/>
                        </a:spcAft>
                        <a:tabLst>
                          <a:tab pos="720090" algn="l"/>
                        </a:tabLst>
                      </a:pPr>
                      <a:r>
                        <a:rPr lang="en-US" sz="2000" b="1" smtClean="0">
                          <a:solidFill>
                            <a:schemeClr val="bg1"/>
                          </a:solidFill>
                          <a:effectLst/>
                          <a:latin typeface="Times New Roman" panose="02020603050405020304" pitchFamily="18" charset="0"/>
                          <a:ea typeface="Times New Roman"/>
                          <a:cs typeface="Times New Roman" panose="02020603050405020304" pitchFamily="18" charset="0"/>
                        </a:rPr>
                        <a:t>2012</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a:txBody>
                    <a:bodyPr/>
                    <a:lstStyle/>
                    <a:p>
                      <a:pPr marL="0" marR="0" algn="ctr">
                        <a:lnSpc>
                          <a:spcPct val="115000"/>
                        </a:lnSpc>
                        <a:spcBef>
                          <a:spcPts val="600"/>
                        </a:spcBef>
                        <a:spcAft>
                          <a:spcPts val="600"/>
                        </a:spcAft>
                        <a:tabLst>
                          <a:tab pos="720090" algn="l"/>
                        </a:tabLst>
                      </a:pPr>
                      <a:r>
                        <a:rPr lang="en-US" sz="2000" b="1" smtClean="0">
                          <a:solidFill>
                            <a:schemeClr val="bg1"/>
                          </a:solidFill>
                          <a:effectLst/>
                          <a:latin typeface="Times New Roman" panose="02020603050405020304" pitchFamily="18" charset="0"/>
                          <a:cs typeface="Times New Roman" panose="02020603050405020304" pitchFamily="18" charset="0"/>
                        </a:rPr>
                        <a:t>2013</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a:txBody>
                    <a:bodyPr/>
                    <a:lstStyle/>
                    <a:p>
                      <a:pPr marL="0" marR="0" algn="ctr">
                        <a:lnSpc>
                          <a:spcPct val="115000"/>
                        </a:lnSpc>
                        <a:spcBef>
                          <a:spcPts val="600"/>
                        </a:spcBef>
                        <a:spcAft>
                          <a:spcPts val="600"/>
                        </a:spcAft>
                        <a:tabLst>
                          <a:tab pos="720090" algn="l"/>
                        </a:tabLst>
                      </a:pPr>
                      <a:r>
                        <a:rPr lang="en-US" sz="2000" b="1" smtClean="0">
                          <a:solidFill>
                            <a:schemeClr val="bg1"/>
                          </a:solidFill>
                          <a:effectLst/>
                          <a:latin typeface="Times New Roman" panose="02020603050405020304" pitchFamily="18" charset="0"/>
                          <a:cs typeface="Times New Roman" panose="02020603050405020304" pitchFamily="18" charset="0"/>
                        </a:rPr>
                        <a:t>2014</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a:txBody>
                    <a:bodyPr/>
                    <a:lstStyle/>
                    <a:p>
                      <a:pPr marL="0" marR="0" indent="19685" algn="ctr">
                        <a:lnSpc>
                          <a:spcPct val="115000"/>
                        </a:lnSpc>
                        <a:spcBef>
                          <a:spcPts val="600"/>
                        </a:spcBef>
                        <a:spcAft>
                          <a:spcPts val="600"/>
                        </a:spcAft>
                        <a:tabLst>
                          <a:tab pos="720090" algn="l"/>
                        </a:tabLst>
                      </a:pPr>
                      <a:r>
                        <a:rPr lang="en-US" sz="2000" b="1" smtClean="0">
                          <a:solidFill>
                            <a:schemeClr val="bg1"/>
                          </a:solidFill>
                          <a:effectLst/>
                          <a:latin typeface="Times New Roman" panose="02020603050405020304" pitchFamily="18" charset="0"/>
                          <a:cs typeface="Times New Roman" panose="02020603050405020304" pitchFamily="18" charset="0"/>
                        </a:rPr>
                        <a:t>2015</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a:txBody>
                    <a:bodyPr/>
                    <a:lstStyle/>
                    <a:p>
                      <a:pPr marL="0" marR="0" algn="ctr">
                        <a:lnSpc>
                          <a:spcPct val="115000"/>
                        </a:lnSpc>
                        <a:spcBef>
                          <a:spcPts val="600"/>
                        </a:spcBef>
                        <a:spcAft>
                          <a:spcPts val="600"/>
                        </a:spcAft>
                        <a:tabLst>
                          <a:tab pos="720090" algn="l"/>
                        </a:tabLst>
                      </a:pPr>
                      <a:r>
                        <a:rPr lang="en-US" sz="2000" b="1" smtClean="0">
                          <a:solidFill>
                            <a:schemeClr val="bg1"/>
                          </a:solidFill>
                          <a:effectLst/>
                          <a:latin typeface="Times New Roman" panose="02020603050405020304" pitchFamily="18" charset="0"/>
                          <a:cs typeface="Times New Roman" panose="02020603050405020304" pitchFamily="18" charset="0"/>
                        </a:rPr>
                        <a:t>2016</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r>
              <a:tr h="754405">
                <a:tc>
                  <a:txBody>
                    <a:bodyPr/>
                    <a:lstStyle/>
                    <a:p>
                      <a:pPr marL="0" marR="0" indent="41910" algn="ctr">
                        <a:lnSpc>
                          <a:spcPct val="115000"/>
                        </a:lnSpc>
                        <a:spcBef>
                          <a:spcPts val="600"/>
                        </a:spcBef>
                        <a:spcAft>
                          <a:spcPts val="6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1</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41910">
                        <a:lnSpc>
                          <a:spcPct val="115000"/>
                        </a:lnSpc>
                        <a:spcBef>
                          <a:spcPts val="600"/>
                        </a:spcBef>
                        <a:spcAft>
                          <a:spcPts val="600"/>
                        </a:spcAft>
                        <a:tabLst>
                          <a:tab pos="720090" algn="l"/>
                        </a:tabLst>
                      </a:pPr>
                      <a:r>
                        <a:rPr lang="en-US" sz="2000" dirty="0" err="1">
                          <a:solidFill>
                            <a:srgbClr val="002060"/>
                          </a:solidFill>
                          <a:effectLst/>
                          <a:latin typeface="Times New Roman" panose="02020603050405020304" pitchFamily="18" charset="0"/>
                          <a:cs typeface="Times New Roman" panose="02020603050405020304" pitchFamily="18" charset="0"/>
                        </a:rPr>
                        <a:t>Trình</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độ</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cao</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đẳng</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1.033</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1.379</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906</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9685" algn="ctr">
                        <a:lnSpc>
                          <a:spcPct val="115000"/>
                        </a:lnSpc>
                        <a:spcBef>
                          <a:spcPts val="600"/>
                        </a:spcBef>
                        <a:spcAft>
                          <a:spcPts val="6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2.383</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2.732</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extLst>
                  <a:ext uri="{0D108BD9-81ED-4DB2-BD59-A6C34878D82A}">
                    <a16:rowId xmlns:a16="http://schemas.microsoft.com/office/drawing/2014/main" xmlns="" val="10002"/>
                  </a:ext>
                </a:extLst>
              </a:tr>
              <a:tr h="754405">
                <a:tc>
                  <a:txBody>
                    <a:bodyPr/>
                    <a:lstStyle/>
                    <a:p>
                      <a:pPr marL="0" marR="0" indent="41910" algn="ctr">
                        <a:lnSpc>
                          <a:spcPct val="115000"/>
                        </a:lnSpc>
                        <a:spcBef>
                          <a:spcPts val="600"/>
                        </a:spcBef>
                        <a:spcAft>
                          <a:spcPts val="6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2</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41910">
                        <a:lnSpc>
                          <a:spcPct val="115000"/>
                        </a:lnSpc>
                        <a:spcBef>
                          <a:spcPts val="600"/>
                        </a:spcBef>
                        <a:spcAft>
                          <a:spcPts val="600"/>
                        </a:spcAft>
                        <a:tabLst>
                          <a:tab pos="720090" algn="l"/>
                        </a:tabLst>
                      </a:pPr>
                      <a:r>
                        <a:rPr lang="en-US" sz="2000" dirty="0" err="1">
                          <a:solidFill>
                            <a:srgbClr val="002060"/>
                          </a:solidFill>
                          <a:effectLst/>
                          <a:latin typeface="Times New Roman" panose="02020603050405020304" pitchFamily="18" charset="0"/>
                          <a:cs typeface="Times New Roman" panose="02020603050405020304" pitchFamily="18" charset="0"/>
                        </a:rPr>
                        <a:t>Trình</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độ</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trung</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cấp</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537</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441</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406</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9685" algn="ctr">
                        <a:lnSpc>
                          <a:spcPct val="115000"/>
                        </a:lnSpc>
                        <a:spcBef>
                          <a:spcPts val="600"/>
                        </a:spcBef>
                        <a:spcAft>
                          <a:spcPts val="6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931</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1192</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extLst>
                  <a:ext uri="{0D108BD9-81ED-4DB2-BD59-A6C34878D82A}">
                    <a16:rowId xmlns:a16="http://schemas.microsoft.com/office/drawing/2014/main" xmlns="" val="10003"/>
                  </a:ext>
                </a:extLst>
              </a:tr>
              <a:tr h="492947">
                <a:tc>
                  <a:txBody>
                    <a:bodyPr/>
                    <a:lstStyle/>
                    <a:p>
                      <a:pPr marL="0" marR="0" indent="41910">
                        <a:lnSpc>
                          <a:spcPct val="115000"/>
                        </a:lnSpc>
                        <a:spcBef>
                          <a:spcPts val="600"/>
                        </a:spcBef>
                        <a:spcAft>
                          <a:spcPts val="600"/>
                        </a:spcAft>
                        <a:tabLst>
                          <a:tab pos="720090" algn="l"/>
                        </a:tabLst>
                      </a:pPr>
                      <a:r>
                        <a:rPr lang="en-US" sz="2000" b="1" dirty="0">
                          <a:solidFill>
                            <a:srgbClr val="002060"/>
                          </a:solidFill>
                          <a:effectLst/>
                          <a:latin typeface="Times New Roman" panose="02020603050405020304" pitchFamily="18" charset="0"/>
                          <a:cs typeface="Times New Roman" panose="02020603050405020304" pitchFamily="18" charset="0"/>
                        </a:rPr>
                        <a:t> </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41910">
                        <a:lnSpc>
                          <a:spcPct val="115000"/>
                        </a:lnSpc>
                        <a:spcBef>
                          <a:spcPts val="600"/>
                        </a:spcBef>
                        <a:spcAft>
                          <a:spcPts val="600"/>
                        </a:spcAft>
                        <a:tabLst>
                          <a:tab pos="720090" algn="l"/>
                        </a:tabLst>
                      </a:pPr>
                      <a:r>
                        <a:rPr lang="en-US" sz="2000" b="1" dirty="0" smtClean="0">
                          <a:solidFill>
                            <a:srgbClr val="002060"/>
                          </a:solidFill>
                          <a:effectLst/>
                          <a:latin typeface="Times New Roman" panose="02020603050405020304" pitchFamily="18" charset="0"/>
                          <a:cs typeface="Times New Roman" panose="02020603050405020304" pitchFamily="18" charset="0"/>
                        </a:rPr>
                        <a:t>TỔNG</a:t>
                      </a:r>
                      <a:r>
                        <a:rPr lang="en-US" sz="2000" b="1" baseline="0" dirty="0" smtClean="0">
                          <a:solidFill>
                            <a:srgbClr val="002060"/>
                          </a:solidFill>
                          <a:effectLst/>
                          <a:latin typeface="Times New Roman" panose="02020603050405020304" pitchFamily="18" charset="0"/>
                          <a:cs typeface="Times New Roman" panose="02020603050405020304" pitchFamily="18" charset="0"/>
                        </a:rPr>
                        <a:t> CỘNG</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tabLst>
                          <a:tab pos="720090" algn="l"/>
                        </a:tabLst>
                      </a:pPr>
                      <a:r>
                        <a:rPr lang="en-US" sz="2000" b="1" smtClean="0">
                          <a:solidFill>
                            <a:srgbClr val="002060"/>
                          </a:solidFill>
                          <a:effectLst/>
                          <a:latin typeface="Times New Roman" panose="02020603050405020304" pitchFamily="18" charset="0"/>
                          <a:ea typeface="Times New Roman"/>
                          <a:cs typeface="Times New Roman" panose="02020603050405020304" pitchFamily="18" charset="0"/>
                        </a:rPr>
                        <a:t>1.570</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tabLst>
                          <a:tab pos="720090" algn="l"/>
                        </a:tabLst>
                      </a:pPr>
                      <a:r>
                        <a:rPr lang="en-US" sz="2000" b="1" smtClean="0">
                          <a:solidFill>
                            <a:srgbClr val="002060"/>
                          </a:solidFill>
                          <a:effectLst/>
                          <a:latin typeface="Times New Roman" panose="02020603050405020304" pitchFamily="18" charset="0"/>
                          <a:ea typeface="Times New Roman"/>
                          <a:cs typeface="Times New Roman" panose="02020603050405020304" pitchFamily="18" charset="0"/>
                        </a:rPr>
                        <a:t>1.820</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tabLst>
                          <a:tab pos="720090" algn="l"/>
                        </a:tabLst>
                      </a:pPr>
                      <a:r>
                        <a:rPr lang="en-US" sz="2000" b="1" smtClean="0">
                          <a:solidFill>
                            <a:srgbClr val="002060"/>
                          </a:solidFill>
                          <a:effectLst/>
                          <a:latin typeface="Times New Roman" panose="02020603050405020304" pitchFamily="18" charset="0"/>
                          <a:ea typeface="Times New Roman"/>
                          <a:cs typeface="Times New Roman" panose="02020603050405020304" pitchFamily="18" charset="0"/>
                        </a:rPr>
                        <a:t>1.312</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9685" algn="ctr">
                        <a:lnSpc>
                          <a:spcPct val="115000"/>
                        </a:lnSpc>
                        <a:spcBef>
                          <a:spcPts val="600"/>
                        </a:spcBef>
                        <a:spcAft>
                          <a:spcPts val="600"/>
                        </a:spcAft>
                        <a:tabLst>
                          <a:tab pos="720090" algn="l"/>
                        </a:tabLst>
                      </a:pPr>
                      <a:r>
                        <a:rPr lang="en-US" sz="2000" b="1" smtClean="0">
                          <a:solidFill>
                            <a:srgbClr val="002060"/>
                          </a:solidFill>
                          <a:effectLst/>
                          <a:latin typeface="Times New Roman" panose="02020603050405020304" pitchFamily="18" charset="0"/>
                          <a:ea typeface="Times New Roman"/>
                          <a:cs typeface="Times New Roman" panose="02020603050405020304" pitchFamily="18" charset="0"/>
                        </a:rPr>
                        <a:t>3.314</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tabLst>
                          <a:tab pos="720090" algn="l"/>
                        </a:tabLst>
                      </a:pPr>
                      <a:r>
                        <a:rPr lang="en-US" sz="2000" b="1" smtClean="0">
                          <a:solidFill>
                            <a:srgbClr val="002060"/>
                          </a:solidFill>
                          <a:effectLst/>
                          <a:latin typeface="Times New Roman" panose="02020603050405020304" pitchFamily="18" charset="0"/>
                          <a:ea typeface="Times New Roman"/>
                          <a:cs typeface="Times New Roman" panose="02020603050405020304" pitchFamily="18" charset="0"/>
                        </a:rPr>
                        <a:t>3.924</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extLst>
                  <a:ext uri="{0D108BD9-81ED-4DB2-BD59-A6C34878D82A}">
                    <a16:rowId xmlns:a16="http://schemas.microsoft.com/office/drawing/2014/main" xmlns="" val="10004"/>
                  </a:ext>
                </a:extLst>
              </a:tr>
            </a:tbl>
          </a:graphicData>
        </a:graphic>
      </p:graphicFrame>
      <p:sp>
        <p:nvSpPr>
          <p:cNvPr id="6" name="Content Placeholder 2"/>
          <p:cNvSpPr txBox="1">
            <a:spLocks/>
          </p:cNvSpPr>
          <p:nvPr/>
        </p:nvSpPr>
        <p:spPr>
          <a:xfrm>
            <a:off x="268111" y="1371600"/>
            <a:ext cx="6591985" cy="457245"/>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s-ES" sz="2800" b="1" smtClean="0">
                <a:solidFill>
                  <a:srgbClr val="002060"/>
                </a:solidFill>
                <a:latin typeface="Times New Roman" panose="02020603050405020304" pitchFamily="18" charset="0"/>
                <a:cs typeface="Times New Roman" panose="02020603050405020304" pitchFamily="18" charset="0"/>
              </a:rPr>
              <a:t>Quy </a:t>
            </a:r>
            <a:r>
              <a:rPr lang="es-ES" sz="2800" b="1">
                <a:solidFill>
                  <a:srgbClr val="002060"/>
                </a:solidFill>
                <a:latin typeface="Times New Roman" panose="02020603050405020304" pitchFamily="18" charset="0"/>
                <a:cs typeface="Times New Roman" panose="02020603050405020304" pitchFamily="18" charset="0"/>
              </a:rPr>
              <a:t>mô tuyển sinh giai đoạn </a:t>
            </a:r>
            <a:r>
              <a:rPr lang="es-ES" sz="2800" b="1" smtClean="0">
                <a:solidFill>
                  <a:srgbClr val="002060"/>
                </a:solidFill>
                <a:latin typeface="Times New Roman" panose="02020603050405020304" pitchFamily="18" charset="0"/>
                <a:cs typeface="Times New Roman" panose="02020603050405020304" pitchFamily="18" charset="0"/>
              </a:rPr>
              <a:t>2012-2016</a:t>
            </a:r>
            <a:endParaRPr lang="en-US" sz="2800" b="1">
              <a:solidFill>
                <a:srgbClr val="002060"/>
              </a:solidFill>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152400" y="4572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35949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Content Placeholder 2"/>
          <p:cNvSpPr txBox="1">
            <a:spLocks/>
          </p:cNvSpPr>
          <p:nvPr/>
        </p:nvSpPr>
        <p:spPr>
          <a:xfrm>
            <a:off x="268111" y="1371600"/>
            <a:ext cx="6591985" cy="457245"/>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s-ES" sz="2800" b="1" smtClean="0">
                <a:solidFill>
                  <a:srgbClr val="002060"/>
                </a:solidFill>
                <a:latin typeface="Times New Roman" panose="02020603050405020304" pitchFamily="18" charset="0"/>
                <a:cs typeface="Times New Roman" panose="02020603050405020304" pitchFamily="18" charset="0"/>
              </a:rPr>
              <a:t>Quy </a:t>
            </a:r>
            <a:r>
              <a:rPr lang="es-ES" sz="2800" b="1">
                <a:solidFill>
                  <a:srgbClr val="002060"/>
                </a:solidFill>
                <a:latin typeface="Times New Roman" panose="02020603050405020304" pitchFamily="18" charset="0"/>
                <a:cs typeface="Times New Roman" panose="02020603050405020304" pitchFamily="18" charset="0"/>
              </a:rPr>
              <a:t>mô tuyển sinh giai đoạn </a:t>
            </a:r>
            <a:r>
              <a:rPr lang="es-ES" sz="2800" b="1" smtClean="0">
                <a:solidFill>
                  <a:srgbClr val="002060"/>
                </a:solidFill>
                <a:latin typeface="Times New Roman" panose="02020603050405020304" pitchFamily="18" charset="0"/>
                <a:cs typeface="Times New Roman" panose="02020603050405020304" pitchFamily="18" charset="0"/>
              </a:rPr>
              <a:t>2012-2016</a:t>
            </a:r>
            <a:endParaRPr lang="en-US" sz="2800" b="1">
              <a:solidFill>
                <a:srgbClr val="002060"/>
              </a:solidFill>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152400" y="4572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graphicFrame>
        <p:nvGraphicFramePr>
          <p:cNvPr id="9" name="Chart 8"/>
          <p:cNvGraphicFramePr>
            <a:graphicFrameLocks/>
          </p:cNvGraphicFramePr>
          <p:nvPr>
            <p:extLst>
              <p:ext uri="{D42A27DB-BD31-4B8C-83A1-F6EECF244321}">
                <p14:modId xmlns:p14="http://schemas.microsoft.com/office/powerpoint/2010/main" val="3829624745"/>
              </p:ext>
            </p:extLst>
          </p:nvPr>
        </p:nvGraphicFramePr>
        <p:xfrm>
          <a:off x="152401" y="1828845"/>
          <a:ext cx="8686800" cy="472435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5200930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152400" y="4572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268111" y="1371600"/>
            <a:ext cx="6591985" cy="457245"/>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s-ES" sz="2800" b="1" smtClean="0">
                <a:solidFill>
                  <a:srgbClr val="002060"/>
                </a:solidFill>
                <a:latin typeface="Times New Roman" panose="02020603050405020304" pitchFamily="18" charset="0"/>
                <a:cs typeface="Times New Roman" panose="02020603050405020304" pitchFamily="18" charset="0"/>
              </a:rPr>
              <a:t>Quy </a:t>
            </a:r>
            <a:r>
              <a:rPr lang="es-ES" sz="2800" b="1">
                <a:solidFill>
                  <a:srgbClr val="002060"/>
                </a:solidFill>
                <a:latin typeface="Times New Roman" panose="02020603050405020304" pitchFamily="18" charset="0"/>
                <a:cs typeface="Times New Roman" panose="02020603050405020304" pitchFamily="18" charset="0"/>
              </a:rPr>
              <a:t>mô đào </a:t>
            </a:r>
            <a:r>
              <a:rPr lang="es-ES" sz="2800" b="1" smtClean="0">
                <a:solidFill>
                  <a:srgbClr val="002060"/>
                </a:solidFill>
                <a:latin typeface="Times New Roman" panose="02020603050405020304" pitchFamily="18" charset="0"/>
                <a:cs typeface="Times New Roman" panose="02020603050405020304" pitchFamily="18" charset="0"/>
              </a:rPr>
              <a:t>tạo </a:t>
            </a:r>
            <a:r>
              <a:rPr lang="es-ES" sz="2800" b="1">
                <a:solidFill>
                  <a:srgbClr val="002060"/>
                </a:solidFill>
                <a:latin typeface="Times New Roman" panose="02020603050405020304" pitchFamily="18" charset="0"/>
                <a:cs typeface="Times New Roman" panose="02020603050405020304" pitchFamily="18" charset="0"/>
              </a:rPr>
              <a:t>giai đoạn </a:t>
            </a:r>
            <a:r>
              <a:rPr lang="es-ES" sz="2800" b="1" smtClean="0">
                <a:solidFill>
                  <a:srgbClr val="002060"/>
                </a:solidFill>
                <a:latin typeface="Times New Roman" panose="02020603050405020304" pitchFamily="18" charset="0"/>
                <a:cs typeface="Times New Roman" panose="02020603050405020304" pitchFamily="18" charset="0"/>
              </a:rPr>
              <a:t>2013-2017</a:t>
            </a:r>
            <a:endParaRPr lang="en-US" sz="2800" b="1">
              <a:solidFill>
                <a:srgbClr val="002060"/>
              </a:solidFill>
              <a:latin typeface="Times New Roman" panose="02020603050405020304" pitchFamily="18" charset="0"/>
              <a:cs typeface="Times New Roman" panose="02020603050405020304" pitchFamily="18" charset="0"/>
            </a:endParaRPr>
          </a:p>
        </p:txBody>
      </p:sp>
      <p:graphicFrame>
        <p:nvGraphicFramePr>
          <p:cNvPr id="9" name="Table 8"/>
          <p:cNvGraphicFramePr>
            <a:graphicFrameLocks noGrp="1"/>
          </p:cNvGraphicFramePr>
          <p:nvPr>
            <p:extLst>
              <p:ext uri="{D42A27DB-BD31-4B8C-83A1-F6EECF244321}">
                <p14:modId xmlns:p14="http://schemas.microsoft.com/office/powerpoint/2010/main" val="3128668511"/>
              </p:ext>
            </p:extLst>
          </p:nvPr>
        </p:nvGraphicFramePr>
        <p:xfrm>
          <a:off x="381000" y="2133600"/>
          <a:ext cx="8382000" cy="3352799"/>
        </p:xfrm>
        <a:graphic>
          <a:graphicData uri="http://schemas.openxmlformats.org/drawingml/2006/table">
            <a:tbl>
              <a:tblPr>
                <a:tableStyleId>{BC89EF96-8CEA-46FF-86C4-4CE0E7609802}</a:tableStyleId>
              </a:tblPr>
              <a:tblGrid>
                <a:gridCol w="667593">
                  <a:extLst>
                    <a:ext uri="{9D8B030D-6E8A-4147-A177-3AD203B41FA5}">
                      <a16:colId xmlns:a16="http://schemas.microsoft.com/office/drawing/2014/main" xmlns="" val="20000"/>
                    </a:ext>
                  </a:extLst>
                </a:gridCol>
                <a:gridCol w="2076956">
                  <a:extLst>
                    <a:ext uri="{9D8B030D-6E8A-4147-A177-3AD203B41FA5}">
                      <a16:colId xmlns:a16="http://schemas.microsoft.com/office/drawing/2014/main" xmlns="" val="20001"/>
                    </a:ext>
                  </a:extLst>
                </a:gridCol>
                <a:gridCol w="1370251">
                  <a:extLst>
                    <a:ext uri="{9D8B030D-6E8A-4147-A177-3AD203B41FA5}">
                      <a16:colId xmlns:a16="http://schemas.microsoft.com/office/drawing/2014/main" xmlns="" val="20002"/>
                    </a:ext>
                  </a:extLst>
                </a:gridCol>
                <a:gridCol w="853440">
                  <a:extLst>
                    <a:ext uri="{9D8B030D-6E8A-4147-A177-3AD203B41FA5}">
                      <a16:colId xmlns:a16="http://schemas.microsoft.com/office/drawing/2014/main" xmlns="" val="20003"/>
                    </a:ext>
                  </a:extLst>
                </a:gridCol>
                <a:gridCol w="853440">
                  <a:extLst>
                    <a:ext uri="{9D8B030D-6E8A-4147-A177-3AD203B41FA5}">
                      <a16:colId xmlns:a16="http://schemas.microsoft.com/office/drawing/2014/main" xmlns="" val="20004"/>
                    </a:ext>
                  </a:extLst>
                </a:gridCol>
                <a:gridCol w="853440">
                  <a:extLst>
                    <a:ext uri="{9D8B030D-6E8A-4147-A177-3AD203B41FA5}">
                      <a16:colId xmlns:a16="http://schemas.microsoft.com/office/drawing/2014/main" xmlns="" val="20005"/>
                    </a:ext>
                  </a:extLst>
                </a:gridCol>
                <a:gridCol w="853440">
                  <a:extLst>
                    <a:ext uri="{9D8B030D-6E8A-4147-A177-3AD203B41FA5}">
                      <a16:colId xmlns:a16="http://schemas.microsoft.com/office/drawing/2014/main" xmlns="" val="1213056808"/>
                    </a:ext>
                  </a:extLst>
                </a:gridCol>
                <a:gridCol w="853440">
                  <a:extLst>
                    <a:ext uri="{9D8B030D-6E8A-4147-A177-3AD203B41FA5}">
                      <a16:colId xmlns:a16="http://schemas.microsoft.com/office/drawing/2014/main" xmlns="" val="20006"/>
                    </a:ext>
                  </a:extLst>
                </a:gridCol>
              </a:tblGrid>
              <a:tr h="452295">
                <a:tc rowSpan="2">
                  <a:txBody>
                    <a:bodyPr/>
                    <a:lstStyle/>
                    <a:p>
                      <a:pPr marL="0" marR="0" indent="21590" algn="ctr">
                        <a:lnSpc>
                          <a:spcPct val="115000"/>
                        </a:lnSpc>
                        <a:spcBef>
                          <a:spcPts val="600"/>
                        </a:spcBef>
                        <a:spcAft>
                          <a:spcPts val="600"/>
                        </a:spcAft>
                      </a:pPr>
                      <a:r>
                        <a:rPr lang="en-US" sz="2000" b="1" dirty="0" smtClean="0">
                          <a:solidFill>
                            <a:schemeClr val="bg1"/>
                          </a:solidFill>
                          <a:effectLst/>
                          <a:latin typeface="Times New Roman" panose="02020603050405020304" pitchFamily="18" charset="0"/>
                          <a:cs typeface="Times New Roman" panose="02020603050405020304" pitchFamily="18" charset="0"/>
                        </a:rPr>
                        <a:t>TT</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rowSpan="2">
                  <a:txBody>
                    <a:bodyPr/>
                    <a:lstStyle/>
                    <a:p>
                      <a:pPr marL="0" marR="0" indent="41910" algn="ctr">
                        <a:lnSpc>
                          <a:spcPct val="115000"/>
                        </a:lnSpc>
                        <a:spcBef>
                          <a:spcPts val="600"/>
                        </a:spcBef>
                        <a:spcAft>
                          <a:spcPts val="600"/>
                        </a:spcAft>
                        <a:tabLst>
                          <a:tab pos="720090" algn="l"/>
                        </a:tabLst>
                      </a:pPr>
                      <a:r>
                        <a:rPr lang="en-US" sz="2000" b="1" dirty="0" err="1">
                          <a:solidFill>
                            <a:schemeClr val="bg1"/>
                          </a:solidFill>
                          <a:effectLst/>
                          <a:latin typeface="Times New Roman" panose="02020603050405020304" pitchFamily="18" charset="0"/>
                          <a:cs typeface="Times New Roman" panose="02020603050405020304" pitchFamily="18" charset="0"/>
                        </a:rPr>
                        <a:t>Nội</a:t>
                      </a:r>
                      <a:r>
                        <a:rPr lang="en-US" sz="2000" b="1" dirty="0">
                          <a:solidFill>
                            <a:schemeClr val="bg1"/>
                          </a:solidFill>
                          <a:effectLst/>
                          <a:latin typeface="Times New Roman" panose="02020603050405020304" pitchFamily="18" charset="0"/>
                          <a:cs typeface="Times New Roman" panose="02020603050405020304" pitchFamily="18" charset="0"/>
                        </a:rPr>
                        <a:t> dung</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rowSpan="2">
                  <a:txBody>
                    <a:bodyPr/>
                    <a:lstStyle/>
                    <a:p>
                      <a:pPr marL="0" marR="0" algn="ctr">
                        <a:lnSpc>
                          <a:spcPct val="115000"/>
                        </a:lnSpc>
                        <a:spcBef>
                          <a:spcPts val="600"/>
                        </a:spcBef>
                        <a:spcAft>
                          <a:spcPts val="600"/>
                        </a:spcAft>
                        <a:tabLst>
                          <a:tab pos="720090" algn="l"/>
                        </a:tabLst>
                      </a:pPr>
                      <a:r>
                        <a:rPr lang="en-US" sz="2000" b="1" dirty="0" err="1">
                          <a:solidFill>
                            <a:schemeClr val="bg1"/>
                          </a:solidFill>
                          <a:effectLst/>
                          <a:latin typeface="Times New Roman" panose="02020603050405020304" pitchFamily="18" charset="0"/>
                          <a:cs typeface="Times New Roman" panose="02020603050405020304" pitchFamily="18" charset="0"/>
                        </a:rPr>
                        <a:t>Giai</a:t>
                      </a:r>
                      <a:r>
                        <a:rPr lang="en-US" sz="2000" b="1" dirty="0">
                          <a:solidFill>
                            <a:schemeClr val="bg1"/>
                          </a:solidFill>
                          <a:effectLst/>
                          <a:latin typeface="Times New Roman" panose="02020603050405020304" pitchFamily="18" charset="0"/>
                          <a:cs typeface="Times New Roman" panose="02020603050405020304" pitchFamily="18" charset="0"/>
                        </a:rPr>
                        <a:t> </a:t>
                      </a:r>
                      <a:r>
                        <a:rPr lang="en-US" sz="2000" b="1" err="1">
                          <a:solidFill>
                            <a:schemeClr val="bg1"/>
                          </a:solidFill>
                          <a:effectLst/>
                          <a:latin typeface="Times New Roman" panose="02020603050405020304" pitchFamily="18" charset="0"/>
                          <a:cs typeface="Times New Roman" panose="02020603050405020304" pitchFamily="18" charset="0"/>
                        </a:rPr>
                        <a:t>đoạn</a:t>
                      </a:r>
                      <a:r>
                        <a:rPr lang="en-US" sz="2000" b="1">
                          <a:solidFill>
                            <a:schemeClr val="bg1"/>
                          </a:solidFill>
                          <a:effectLst/>
                          <a:latin typeface="Times New Roman" panose="02020603050405020304" pitchFamily="18" charset="0"/>
                          <a:cs typeface="Times New Roman" panose="02020603050405020304" pitchFamily="18" charset="0"/>
                        </a:rPr>
                        <a:t> </a:t>
                      </a:r>
                      <a:r>
                        <a:rPr lang="en-US" sz="2000" b="1" smtClean="0">
                          <a:solidFill>
                            <a:schemeClr val="bg1"/>
                          </a:solidFill>
                          <a:effectLst/>
                          <a:latin typeface="Times New Roman" panose="02020603050405020304" pitchFamily="18" charset="0"/>
                          <a:cs typeface="Times New Roman" panose="02020603050405020304" pitchFamily="18" charset="0"/>
                        </a:rPr>
                        <a:t>2013-2017</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gridSpan="5">
                  <a:txBody>
                    <a:bodyPr/>
                    <a:lstStyle/>
                    <a:p>
                      <a:pPr marL="0" marR="0" indent="0" algn="ctr">
                        <a:lnSpc>
                          <a:spcPct val="115000"/>
                        </a:lnSpc>
                        <a:spcBef>
                          <a:spcPts val="600"/>
                        </a:spcBef>
                        <a:spcAft>
                          <a:spcPts val="600"/>
                        </a:spcAft>
                        <a:tabLst>
                          <a:tab pos="720090" algn="l"/>
                        </a:tabLst>
                      </a:pPr>
                      <a:r>
                        <a:rPr lang="en-US" sz="2000" b="1" dirty="0" err="1">
                          <a:solidFill>
                            <a:schemeClr val="bg1"/>
                          </a:solidFill>
                          <a:effectLst/>
                          <a:latin typeface="Times New Roman" panose="02020603050405020304" pitchFamily="18" charset="0"/>
                          <a:cs typeface="Times New Roman" panose="02020603050405020304" pitchFamily="18" charset="0"/>
                        </a:rPr>
                        <a:t>Trong</a:t>
                      </a:r>
                      <a:r>
                        <a:rPr lang="en-US" sz="2000" b="1" dirty="0">
                          <a:solidFill>
                            <a:schemeClr val="bg1"/>
                          </a:solidFill>
                          <a:effectLst/>
                          <a:latin typeface="Times New Roman" panose="02020603050405020304" pitchFamily="18" charset="0"/>
                          <a:cs typeface="Times New Roman" panose="02020603050405020304" pitchFamily="18" charset="0"/>
                        </a:rPr>
                        <a:t> </a:t>
                      </a:r>
                      <a:r>
                        <a:rPr lang="en-US" sz="2000" b="1" dirty="0" err="1">
                          <a:solidFill>
                            <a:schemeClr val="bg1"/>
                          </a:solidFill>
                          <a:effectLst/>
                          <a:latin typeface="Times New Roman" panose="02020603050405020304" pitchFamily="18" charset="0"/>
                          <a:cs typeface="Times New Roman" panose="02020603050405020304" pitchFamily="18" charset="0"/>
                        </a:rPr>
                        <a:t>đó</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hMerge="1">
                  <a:txBody>
                    <a:bodyPr/>
                    <a:lstStyle/>
                    <a:p>
                      <a:endParaRPr lang="en-US"/>
                    </a:p>
                  </a:txBody>
                  <a:tcPr/>
                </a:tc>
                <a:tc hMerge="1">
                  <a:txBody>
                    <a:bodyPr/>
                    <a:lstStyle/>
                    <a:p>
                      <a:endParaRPr lang="en-US"/>
                    </a:p>
                  </a:txBody>
                  <a:tcPr/>
                </a:tc>
                <a:tc hMerge="1">
                  <a:txBody>
                    <a:bodyPr/>
                    <a:lstStyle/>
                    <a:p>
                      <a:endParaRPr lang="en-AU"/>
                    </a:p>
                  </a:txBody>
                  <a:tcPr/>
                </a:tc>
                <a:tc hMerge="1">
                  <a:txBody>
                    <a:bodyPr/>
                    <a:lstStyle/>
                    <a:p>
                      <a:endParaRPr lang="en-US"/>
                    </a:p>
                  </a:txBody>
                  <a:tcPr/>
                </a:tc>
                <a:extLst>
                  <a:ext uri="{0D108BD9-81ED-4DB2-BD59-A6C34878D82A}">
                    <a16:rowId xmlns:a16="http://schemas.microsoft.com/office/drawing/2014/main" xmlns="" val="10000"/>
                  </a:ext>
                </a:extLst>
              </a:tr>
              <a:tr h="898747">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lnSpc>
                          <a:spcPct val="115000"/>
                        </a:lnSpc>
                        <a:spcBef>
                          <a:spcPts val="600"/>
                        </a:spcBef>
                        <a:spcAft>
                          <a:spcPts val="600"/>
                        </a:spcAft>
                        <a:tabLst>
                          <a:tab pos="720090" algn="l"/>
                        </a:tabLst>
                      </a:pPr>
                      <a:r>
                        <a:rPr lang="en-US" sz="2000" b="1" smtClean="0">
                          <a:solidFill>
                            <a:schemeClr val="bg1"/>
                          </a:solidFill>
                          <a:effectLst/>
                          <a:latin typeface="Times New Roman" panose="02020603050405020304" pitchFamily="18" charset="0"/>
                          <a:cs typeface="Times New Roman" panose="02020603050405020304" pitchFamily="18" charset="0"/>
                        </a:rPr>
                        <a:t>2013</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a:txBody>
                    <a:bodyPr/>
                    <a:lstStyle/>
                    <a:p>
                      <a:pPr marL="0" marR="0" algn="ctr">
                        <a:lnSpc>
                          <a:spcPct val="115000"/>
                        </a:lnSpc>
                        <a:spcBef>
                          <a:spcPts val="600"/>
                        </a:spcBef>
                        <a:spcAft>
                          <a:spcPts val="600"/>
                        </a:spcAft>
                        <a:tabLst>
                          <a:tab pos="720090" algn="l"/>
                        </a:tabLst>
                      </a:pPr>
                      <a:r>
                        <a:rPr lang="en-US" sz="2000" b="1" smtClean="0">
                          <a:solidFill>
                            <a:schemeClr val="bg1"/>
                          </a:solidFill>
                          <a:effectLst/>
                          <a:latin typeface="Times New Roman" panose="02020603050405020304" pitchFamily="18" charset="0"/>
                          <a:cs typeface="Times New Roman" panose="02020603050405020304" pitchFamily="18" charset="0"/>
                        </a:rPr>
                        <a:t>2014</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a:txBody>
                    <a:bodyPr/>
                    <a:lstStyle/>
                    <a:p>
                      <a:pPr marL="0" marR="0" indent="19685" algn="ctr">
                        <a:lnSpc>
                          <a:spcPct val="115000"/>
                        </a:lnSpc>
                        <a:spcBef>
                          <a:spcPts val="600"/>
                        </a:spcBef>
                        <a:spcAft>
                          <a:spcPts val="600"/>
                        </a:spcAft>
                        <a:tabLst>
                          <a:tab pos="720090" algn="l"/>
                        </a:tabLst>
                      </a:pPr>
                      <a:r>
                        <a:rPr lang="en-US" sz="2000" b="1" smtClean="0">
                          <a:solidFill>
                            <a:schemeClr val="bg1"/>
                          </a:solidFill>
                          <a:effectLst/>
                          <a:latin typeface="Times New Roman" panose="02020603050405020304" pitchFamily="18" charset="0"/>
                          <a:cs typeface="Times New Roman" panose="02020603050405020304" pitchFamily="18" charset="0"/>
                        </a:rPr>
                        <a:t>2015</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a:txBody>
                    <a:bodyPr/>
                    <a:lstStyle/>
                    <a:p>
                      <a:pPr marL="0" marR="0" indent="19685" algn="ctr">
                        <a:lnSpc>
                          <a:spcPct val="115000"/>
                        </a:lnSpc>
                        <a:spcBef>
                          <a:spcPts val="600"/>
                        </a:spcBef>
                        <a:spcAft>
                          <a:spcPts val="600"/>
                        </a:spcAft>
                        <a:tabLst>
                          <a:tab pos="720090" algn="l"/>
                        </a:tabLst>
                      </a:pPr>
                      <a:r>
                        <a:rPr lang="en-US" sz="2000" b="1" smtClean="0">
                          <a:solidFill>
                            <a:schemeClr val="bg1"/>
                          </a:solidFill>
                          <a:effectLst/>
                          <a:latin typeface="Times New Roman" panose="02020603050405020304" pitchFamily="18" charset="0"/>
                          <a:ea typeface="Times New Roman"/>
                          <a:cs typeface="Times New Roman" panose="02020603050405020304" pitchFamily="18" charset="0"/>
                        </a:rPr>
                        <a:t>2016</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a:txBody>
                    <a:bodyPr/>
                    <a:lstStyle/>
                    <a:p>
                      <a:pPr marL="0" marR="0" algn="ctr">
                        <a:lnSpc>
                          <a:spcPct val="115000"/>
                        </a:lnSpc>
                        <a:spcBef>
                          <a:spcPts val="600"/>
                        </a:spcBef>
                        <a:spcAft>
                          <a:spcPts val="600"/>
                        </a:spcAft>
                        <a:tabLst>
                          <a:tab pos="720090" algn="l"/>
                        </a:tabLst>
                      </a:pPr>
                      <a:r>
                        <a:rPr lang="en-US" sz="2000" b="1" smtClean="0">
                          <a:solidFill>
                            <a:schemeClr val="bg1"/>
                          </a:solidFill>
                          <a:effectLst/>
                          <a:latin typeface="Times New Roman" panose="02020603050405020304" pitchFamily="18" charset="0"/>
                          <a:cs typeface="Times New Roman" panose="02020603050405020304" pitchFamily="18" charset="0"/>
                        </a:rPr>
                        <a:t>2017</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extLst>
                  <a:ext uri="{0D108BD9-81ED-4DB2-BD59-A6C34878D82A}">
                    <a16:rowId xmlns:a16="http://schemas.microsoft.com/office/drawing/2014/main" xmlns="" val="10001"/>
                  </a:ext>
                </a:extLst>
              </a:tr>
              <a:tr h="754405">
                <a:tc>
                  <a:txBody>
                    <a:bodyPr/>
                    <a:lstStyle/>
                    <a:p>
                      <a:pPr marL="0" marR="0" indent="41910" algn="ctr">
                        <a:lnSpc>
                          <a:spcPct val="115000"/>
                        </a:lnSpc>
                        <a:spcBef>
                          <a:spcPts val="600"/>
                        </a:spcBef>
                        <a:spcAft>
                          <a:spcPts val="6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1</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41910">
                        <a:lnSpc>
                          <a:spcPct val="115000"/>
                        </a:lnSpc>
                        <a:spcBef>
                          <a:spcPts val="600"/>
                        </a:spcBef>
                        <a:spcAft>
                          <a:spcPts val="600"/>
                        </a:spcAft>
                        <a:tabLst>
                          <a:tab pos="720090" algn="l"/>
                        </a:tabLst>
                      </a:pPr>
                      <a:r>
                        <a:rPr lang="en-US" sz="2000" dirty="0" err="1">
                          <a:solidFill>
                            <a:srgbClr val="002060"/>
                          </a:solidFill>
                          <a:effectLst/>
                          <a:latin typeface="Times New Roman" panose="02020603050405020304" pitchFamily="18" charset="0"/>
                          <a:cs typeface="Times New Roman" panose="02020603050405020304" pitchFamily="18" charset="0"/>
                        </a:rPr>
                        <a:t>Trình</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độ</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cao</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đẳng</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600"/>
                        </a:spcBef>
                        <a:spcAft>
                          <a:spcPts val="600"/>
                        </a:spcAft>
                      </a:pPr>
                      <a:r>
                        <a:rPr lang="en-US" sz="2000" b="0" dirty="0">
                          <a:solidFill>
                            <a:srgbClr val="002060"/>
                          </a:solidFill>
                          <a:effectLst/>
                          <a:latin typeface="Times New Roman" panose="02020603050405020304" pitchFamily="18" charset="0"/>
                          <a:cs typeface="Times New Roman" panose="02020603050405020304" pitchFamily="18" charset="0"/>
                        </a:rPr>
                        <a:t>19.901</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algn="r">
                        <a:lnSpc>
                          <a:spcPct val="115000"/>
                        </a:lnSpc>
                        <a:spcBef>
                          <a:spcPts val="600"/>
                        </a:spcBef>
                        <a:spcAft>
                          <a:spcPts val="600"/>
                        </a:spcAft>
                        <a:tabLst>
                          <a:tab pos="720090" algn="l"/>
                        </a:tabLst>
                      </a:pPr>
                      <a:r>
                        <a:rPr lang="en-US" sz="2000" b="0" dirty="0">
                          <a:solidFill>
                            <a:srgbClr val="002060"/>
                          </a:solidFill>
                          <a:effectLst/>
                          <a:latin typeface="Times New Roman" panose="02020603050405020304" pitchFamily="18" charset="0"/>
                          <a:cs typeface="Times New Roman" panose="02020603050405020304" pitchFamily="18" charset="0"/>
                        </a:rPr>
                        <a:t>3.704</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algn="r">
                        <a:lnSpc>
                          <a:spcPct val="115000"/>
                        </a:lnSpc>
                        <a:spcBef>
                          <a:spcPts val="600"/>
                        </a:spcBef>
                        <a:spcAft>
                          <a:spcPts val="600"/>
                        </a:spcAft>
                        <a:tabLst>
                          <a:tab pos="720090" algn="l"/>
                        </a:tabLst>
                      </a:pPr>
                      <a:r>
                        <a:rPr lang="en-US" sz="2000" b="0" dirty="0">
                          <a:solidFill>
                            <a:srgbClr val="002060"/>
                          </a:solidFill>
                          <a:effectLst/>
                          <a:latin typeface="Times New Roman" panose="02020603050405020304" pitchFamily="18" charset="0"/>
                          <a:cs typeface="Times New Roman" panose="02020603050405020304" pitchFamily="18" charset="0"/>
                        </a:rPr>
                        <a:t>3.483</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indent="19685" algn="r">
                        <a:lnSpc>
                          <a:spcPct val="115000"/>
                        </a:lnSpc>
                        <a:spcBef>
                          <a:spcPts val="600"/>
                        </a:spcBef>
                        <a:spcAft>
                          <a:spcPts val="600"/>
                        </a:spcAft>
                        <a:tabLst>
                          <a:tab pos="720090" algn="l"/>
                        </a:tabLst>
                      </a:pPr>
                      <a:r>
                        <a:rPr lang="en-US" sz="2000" b="0" dirty="0">
                          <a:solidFill>
                            <a:srgbClr val="002060"/>
                          </a:solidFill>
                          <a:effectLst/>
                          <a:latin typeface="Times New Roman" panose="02020603050405020304" pitchFamily="18" charset="0"/>
                          <a:cs typeface="Times New Roman" panose="02020603050405020304" pitchFamily="18" charset="0"/>
                        </a:rPr>
                        <a:t>2.466</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algn="r">
                        <a:lnSpc>
                          <a:spcPct val="115000"/>
                        </a:lnSpc>
                        <a:spcBef>
                          <a:spcPts val="600"/>
                        </a:spcBef>
                        <a:spcAft>
                          <a:spcPts val="600"/>
                        </a:spcAft>
                        <a:tabLst>
                          <a:tab pos="720090" algn="l"/>
                        </a:tabLst>
                      </a:pPr>
                      <a:r>
                        <a:rPr lang="en-US" sz="2000" b="0" dirty="0">
                          <a:solidFill>
                            <a:srgbClr val="002060"/>
                          </a:solidFill>
                          <a:effectLst/>
                          <a:latin typeface="Times New Roman" panose="02020603050405020304" pitchFamily="18" charset="0"/>
                          <a:cs typeface="Times New Roman" panose="02020603050405020304" pitchFamily="18" charset="0"/>
                        </a:rPr>
                        <a:t>4.148</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algn="r">
                        <a:lnSpc>
                          <a:spcPct val="115000"/>
                        </a:lnSpc>
                        <a:spcBef>
                          <a:spcPts val="600"/>
                        </a:spcBef>
                        <a:spcAft>
                          <a:spcPts val="600"/>
                        </a:spcAft>
                        <a:tabLst>
                          <a:tab pos="720090" algn="l"/>
                        </a:tabLst>
                      </a:pPr>
                      <a:r>
                        <a:rPr lang="en-US" sz="2000" b="0" dirty="0">
                          <a:solidFill>
                            <a:srgbClr val="002060"/>
                          </a:solidFill>
                          <a:effectLst/>
                          <a:latin typeface="Times New Roman" panose="02020603050405020304" pitchFamily="18" charset="0"/>
                          <a:cs typeface="Times New Roman" panose="02020603050405020304" pitchFamily="18" charset="0"/>
                        </a:rPr>
                        <a:t>6.100</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extLst>
                  <a:ext uri="{0D108BD9-81ED-4DB2-BD59-A6C34878D82A}">
                    <a16:rowId xmlns:a16="http://schemas.microsoft.com/office/drawing/2014/main" xmlns="" val="10002"/>
                  </a:ext>
                </a:extLst>
              </a:tr>
              <a:tr h="754405">
                <a:tc>
                  <a:txBody>
                    <a:bodyPr/>
                    <a:lstStyle/>
                    <a:p>
                      <a:pPr marL="0" marR="0" indent="41910" algn="ctr">
                        <a:lnSpc>
                          <a:spcPct val="115000"/>
                        </a:lnSpc>
                        <a:spcBef>
                          <a:spcPts val="600"/>
                        </a:spcBef>
                        <a:spcAft>
                          <a:spcPts val="6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2</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41910">
                        <a:lnSpc>
                          <a:spcPct val="115000"/>
                        </a:lnSpc>
                        <a:spcBef>
                          <a:spcPts val="600"/>
                        </a:spcBef>
                        <a:spcAft>
                          <a:spcPts val="600"/>
                        </a:spcAft>
                        <a:tabLst>
                          <a:tab pos="720090" algn="l"/>
                        </a:tabLst>
                      </a:pPr>
                      <a:r>
                        <a:rPr lang="en-US" sz="2000" dirty="0" err="1">
                          <a:solidFill>
                            <a:srgbClr val="002060"/>
                          </a:solidFill>
                          <a:effectLst/>
                          <a:latin typeface="Times New Roman" panose="02020603050405020304" pitchFamily="18" charset="0"/>
                          <a:cs typeface="Times New Roman" panose="02020603050405020304" pitchFamily="18" charset="0"/>
                        </a:rPr>
                        <a:t>Trình</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độ</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trung</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cấp</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600"/>
                        </a:spcBef>
                        <a:spcAft>
                          <a:spcPts val="600"/>
                        </a:spcAft>
                        <a:tabLst>
                          <a:tab pos="720090" algn="l"/>
                        </a:tabLst>
                      </a:pPr>
                      <a:r>
                        <a:rPr lang="en-US" sz="2000" b="0" dirty="0">
                          <a:solidFill>
                            <a:srgbClr val="002060"/>
                          </a:solidFill>
                          <a:effectLst/>
                          <a:latin typeface="Times New Roman" panose="02020603050405020304" pitchFamily="18" charset="0"/>
                          <a:cs typeface="Times New Roman" panose="02020603050405020304" pitchFamily="18" charset="0"/>
                        </a:rPr>
                        <a:t>5.389</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algn="r">
                        <a:lnSpc>
                          <a:spcPct val="115000"/>
                        </a:lnSpc>
                        <a:spcBef>
                          <a:spcPts val="600"/>
                        </a:spcBef>
                        <a:spcAft>
                          <a:spcPts val="600"/>
                        </a:spcAft>
                        <a:tabLst>
                          <a:tab pos="720090" algn="l"/>
                        </a:tabLst>
                      </a:pPr>
                      <a:r>
                        <a:rPr lang="en-US" sz="2000" b="0" dirty="0">
                          <a:solidFill>
                            <a:srgbClr val="002060"/>
                          </a:solidFill>
                          <a:effectLst/>
                          <a:latin typeface="Times New Roman" panose="02020603050405020304" pitchFamily="18" charset="0"/>
                          <a:cs typeface="Times New Roman" panose="02020603050405020304" pitchFamily="18" charset="0"/>
                        </a:rPr>
                        <a:t>813</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algn="r">
                        <a:lnSpc>
                          <a:spcPct val="115000"/>
                        </a:lnSpc>
                        <a:spcBef>
                          <a:spcPts val="600"/>
                        </a:spcBef>
                        <a:spcAft>
                          <a:spcPts val="600"/>
                        </a:spcAft>
                        <a:tabLst>
                          <a:tab pos="720090" algn="l"/>
                        </a:tabLst>
                      </a:pPr>
                      <a:r>
                        <a:rPr lang="en-US" sz="2000" b="0" dirty="0">
                          <a:solidFill>
                            <a:srgbClr val="002060"/>
                          </a:solidFill>
                          <a:effectLst/>
                          <a:latin typeface="Times New Roman" panose="02020603050405020304" pitchFamily="18" charset="0"/>
                          <a:cs typeface="Times New Roman" panose="02020603050405020304" pitchFamily="18" charset="0"/>
                        </a:rPr>
                        <a:t>692</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indent="19685" algn="r">
                        <a:lnSpc>
                          <a:spcPct val="115000"/>
                        </a:lnSpc>
                        <a:spcBef>
                          <a:spcPts val="600"/>
                        </a:spcBef>
                        <a:spcAft>
                          <a:spcPts val="600"/>
                        </a:spcAft>
                        <a:tabLst>
                          <a:tab pos="720090" algn="l"/>
                        </a:tabLst>
                      </a:pPr>
                      <a:r>
                        <a:rPr lang="en-US" sz="2000" b="0" dirty="0">
                          <a:solidFill>
                            <a:srgbClr val="002060"/>
                          </a:solidFill>
                          <a:effectLst/>
                          <a:latin typeface="Times New Roman" panose="02020603050405020304" pitchFamily="18" charset="0"/>
                          <a:cs typeface="Times New Roman" panose="02020603050405020304" pitchFamily="18" charset="0"/>
                        </a:rPr>
                        <a:t>584</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algn="r">
                        <a:lnSpc>
                          <a:spcPct val="115000"/>
                        </a:lnSpc>
                        <a:spcBef>
                          <a:spcPts val="600"/>
                        </a:spcBef>
                        <a:spcAft>
                          <a:spcPts val="6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1.150</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algn="r">
                        <a:lnSpc>
                          <a:spcPct val="115000"/>
                        </a:lnSpc>
                        <a:spcBef>
                          <a:spcPts val="600"/>
                        </a:spcBef>
                        <a:spcAft>
                          <a:spcPts val="600"/>
                        </a:spcAft>
                        <a:tabLst>
                          <a:tab pos="720090" algn="l"/>
                        </a:tabLst>
                      </a:pPr>
                      <a:r>
                        <a:rPr lang="en-US" sz="2000" b="0" dirty="0">
                          <a:solidFill>
                            <a:srgbClr val="002060"/>
                          </a:solidFill>
                          <a:effectLst/>
                          <a:latin typeface="Times New Roman" panose="02020603050405020304" pitchFamily="18" charset="0"/>
                          <a:cs typeface="Times New Roman" panose="02020603050405020304" pitchFamily="18" charset="0"/>
                        </a:rPr>
                        <a:t>2.150</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extLst>
                  <a:ext uri="{0D108BD9-81ED-4DB2-BD59-A6C34878D82A}">
                    <a16:rowId xmlns:a16="http://schemas.microsoft.com/office/drawing/2014/main" xmlns="" val="10003"/>
                  </a:ext>
                </a:extLst>
              </a:tr>
              <a:tr h="492947">
                <a:tc>
                  <a:txBody>
                    <a:bodyPr/>
                    <a:lstStyle/>
                    <a:p>
                      <a:pPr marL="0" marR="0" indent="41910">
                        <a:lnSpc>
                          <a:spcPct val="115000"/>
                        </a:lnSpc>
                        <a:spcBef>
                          <a:spcPts val="600"/>
                        </a:spcBef>
                        <a:spcAft>
                          <a:spcPts val="6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 </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41910">
                        <a:lnSpc>
                          <a:spcPct val="115000"/>
                        </a:lnSpc>
                        <a:spcBef>
                          <a:spcPts val="600"/>
                        </a:spcBef>
                        <a:spcAft>
                          <a:spcPts val="600"/>
                        </a:spcAft>
                        <a:tabLst>
                          <a:tab pos="720090" algn="l"/>
                        </a:tabLst>
                      </a:pPr>
                      <a:r>
                        <a:rPr lang="en-US" sz="2000" b="1" dirty="0" smtClean="0">
                          <a:solidFill>
                            <a:srgbClr val="002060"/>
                          </a:solidFill>
                          <a:effectLst/>
                          <a:latin typeface="Times New Roman" panose="02020603050405020304" pitchFamily="18" charset="0"/>
                          <a:cs typeface="Times New Roman" panose="02020603050405020304" pitchFamily="18" charset="0"/>
                        </a:rPr>
                        <a:t>TỔNG</a:t>
                      </a:r>
                      <a:r>
                        <a:rPr lang="en-US" sz="2000" b="1" baseline="0" dirty="0" smtClean="0">
                          <a:solidFill>
                            <a:srgbClr val="002060"/>
                          </a:solidFill>
                          <a:effectLst/>
                          <a:latin typeface="Times New Roman" panose="02020603050405020304" pitchFamily="18" charset="0"/>
                          <a:cs typeface="Times New Roman" panose="02020603050405020304" pitchFamily="18" charset="0"/>
                        </a:rPr>
                        <a:t> CỘNG</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600"/>
                        </a:spcBef>
                        <a:spcAft>
                          <a:spcPts val="600"/>
                        </a:spcAft>
                        <a:tabLst>
                          <a:tab pos="720090" algn="l"/>
                        </a:tabLst>
                      </a:pPr>
                      <a:r>
                        <a:rPr lang="en-US" sz="2000" b="1" dirty="0">
                          <a:solidFill>
                            <a:srgbClr val="002060"/>
                          </a:solidFill>
                          <a:effectLst/>
                          <a:latin typeface="Times New Roman" panose="02020603050405020304" pitchFamily="18" charset="0"/>
                          <a:cs typeface="Times New Roman" panose="02020603050405020304" pitchFamily="18" charset="0"/>
                        </a:rPr>
                        <a:t>25.290</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algn="r">
                        <a:lnSpc>
                          <a:spcPct val="115000"/>
                        </a:lnSpc>
                        <a:spcBef>
                          <a:spcPts val="600"/>
                        </a:spcBef>
                        <a:spcAft>
                          <a:spcPts val="600"/>
                        </a:spcAft>
                        <a:tabLst>
                          <a:tab pos="720090" algn="l"/>
                        </a:tabLst>
                      </a:pPr>
                      <a:r>
                        <a:rPr lang="en-US" sz="2000" b="1" dirty="0">
                          <a:solidFill>
                            <a:srgbClr val="002060"/>
                          </a:solidFill>
                          <a:effectLst/>
                          <a:latin typeface="Times New Roman" panose="02020603050405020304" pitchFamily="18" charset="0"/>
                          <a:cs typeface="Times New Roman" panose="02020603050405020304" pitchFamily="18" charset="0"/>
                        </a:rPr>
                        <a:t>4.517</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algn="r">
                        <a:lnSpc>
                          <a:spcPct val="115000"/>
                        </a:lnSpc>
                        <a:spcBef>
                          <a:spcPts val="600"/>
                        </a:spcBef>
                        <a:spcAft>
                          <a:spcPts val="600"/>
                        </a:spcAft>
                        <a:tabLst>
                          <a:tab pos="720090" algn="l"/>
                        </a:tabLst>
                      </a:pPr>
                      <a:r>
                        <a:rPr lang="en-US" sz="2000" b="1" dirty="0">
                          <a:solidFill>
                            <a:srgbClr val="002060"/>
                          </a:solidFill>
                          <a:effectLst/>
                          <a:latin typeface="Times New Roman" panose="02020603050405020304" pitchFamily="18" charset="0"/>
                          <a:cs typeface="Times New Roman" panose="02020603050405020304" pitchFamily="18" charset="0"/>
                        </a:rPr>
                        <a:t>4.175</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indent="19685" algn="r">
                        <a:lnSpc>
                          <a:spcPct val="115000"/>
                        </a:lnSpc>
                        <a:spcBef>
                          <a:spcPts val="600"/>
                        </a:spcBef>
                        <a:spcAft>
                          <a:spcPts val="600"/>
                        </a:spcAft>
                        <a:tabLst>
                          <a:tab pos="720090" algn="l"/>
                        </a:tabLst>
                      </a:pPr>
                      <a:r>
                        <a:rPr lang="en-US" sz="2000" b="1" dirty="0">
                          <a:solidFill>
                            <a:srgbClr val="002060"/>
                          </a:solidFill>
                          <a:effectLst/>
                          <a:latin typeface="Times New Roman" panose="02020603050405020304" pitchFamily="18" charset="0"/>
                          <a:cs typeface="Times New Roman" panose="02020603050405020304" pitchFamily="18" charset="0"/>
                        </a:rPr>
                        <a:t>3.050</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algn="r">
                        <a:lnSpc>
                          <a:spcPct val="115000"/>
                        </a:lnSpc>
                        <a:spcBef>
                          <a:spcPts val="600"/>
                        </a:spcBef>
                        <a:spcAft>
                          <a:spcPts val="600"/>
                        </a:spcAft>
                        <a:tabLst>
                          <a:tab pos="720090" algn="l"/>
                        </a:tabLst>
                      </a:pPr>
                      <a:r>
                        <a:rPr lang="en-US" sz="2000" b="1" dirty="0">
                          <a:solidFill>
                            <a:srgbClr val="002060"/>
                          </a:solidFill>
                          <a:effectLst/>
                          <a:latin typeface="Times New Roman" panose="02020603050405020304" pitchFamily="18" charset="0"/>
                          <a:cs typeface="Times New Roman" panose="02020603050405020304" pitchFamily="18" charset="0"/>
                        </a:rPr>
                        <a:t>5.298</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tc>
                  <a:txBody>
                    <a:bodyPr/>
                    <a:lstStyle/>
                    <a:p>
                      <a:pPr marL="0" marR="0" algn="r">
                        <a:lnSpc>
                          <a:spcPct val="115000"/>
                        </a:lnSpc>
                        <a:spcBef>
                          <a:spcPts val="600"/>
                        </a:spcBef>
                        <a:spcAft>
                          <a:spcPts val="600"/>
                        </a:spcAft>
                        <a:tabLst>
                          <a:tab pos="720090" algn="l"/>
                        </a:tabLst>
                      </a:pPr>
                      <a:r>
                        <a:rPr lang="en-US" sz="2000" b="1" dirty="0">
                          <a:solidFill>
                            <a:srgbClr val="002060"/>
                          </a:solidFill>
                          <a:effectLst/>
                          <a:latin typeface="Times New Roman" panose="02020603050405020304" pitchFamily="18" charset="0"/>
                          <a:cs typeface="Times New Roman" panose="02020603050405020304" pitchFamily="18" charset="0"/>
                        </a:rPr>
                        <a:t>8.250</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144000" marT="0" marB="0" anchor="ct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0400937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txBox="1">
            <a:spLocks/>
          </p:cNvSpPr>
          <p:nvPr/>
        </p:nvSpPr>
        <p:spPr>
          <a:xfrm>
            <a:off x="152400" y="4572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268111" y="1219200"/>
            <a:ext cx="6591985" cy="457245"/>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s-ES" sz="2800" b="1" smtClean="0">
                <a:solidFill>
                  <a:srgbClr val="002060"/>
                </a:solidFill>
                <a:latin typeface="Times New Roman" panose="02020603050405020304" pitchFamily="18" charset="0"/>
                <a:cs typeface="Times New Roman" panose="02020603050405020304" pitchFamily="18" charset="0"/>
              </a:rPr>
              <a:t>Quy </a:t>
            </a:r>
            <a:r>
              <a:rPr lang="es-ES" sz="2800" b="1">
                <a:solidFill>
                  <a:srgbClr val="002060"/>
                </a:solidFill>
                <a:latin typeface="Times New Roman" panose="02020603050405020304" pitchFamily="18" charset="0"/>
                <a:cs typeface="Times New Roman" panose="02020603050405020304" pitchFamily="18" charset="0"/>
              </a:rPr>
              <a:t>mô đào </a:t>
            </a:r>
            <a:r>
              <a:rPr lang="es-ES" sz="2800" b="1" smtClean="0">
                <a:solidFill>
                  <a:srgbClr val="002060"/>
                </a:solidFill>
                <a:latin typeface="Times New Roman" panose="02020603050405020304" pitchFamily="18" charset="0"/>
                <a:cs typeface="Times New Roman" panose="02020603050405020304" pitchFamily="18" charset="0"/>
              </a:rPr>
              <a:t>tạo </a:t>
            </a:r>
            <a:r>
              <a:rPr lang="es-ES" sz="2800" b="1">
                <a:solidFill>
                  <a:srgbClr val="002060"/>
                </a:solidFill>
                <a:latin typeface="Times New Roman" panose="02020603050405020304" pitchFamily="18" charset="0"/>
                <a:cs typeface="Times New Roman" panose="02020603050405020304" pitchFamily="18" charset="0"/>
              </a:rPr>
              <a:t>giai đoạn </a:t>
            </a:r>
            <a:r>
              <a:rPr lang="es-ES" sz="2800" b="1" smtClean="0">
                <a:solidFill>
                  <a:srgbClr val="002060"/>
                </a:solidFill>
                <a:latin typeface="Times New Roman" panose="02020603050405020304" pitchFamily="18" charset="0"/>
                <a:cs typeface="Times New Roman" panose="02020603050405020304" pitchFamily="18" charset="0"/>
              </a:rPr>
              <a:t>2013-2017</a:t>
            </a:r>
            <a:endParaRPr lang="en-US" sz="2800" b="1">
              <a:solidFill>
                <a:srgbClr val="002060"/>
              </a:solidFill>
              <a:latin typeface="Times New Roman" panose="02020603050405020304" pitchFamily="18" charset="0"/>
              <a:cs typeface="Times New Roman" panose="02020603050405020304" pitchFamily="18" charset="0"/>
            </a:endParaRPr>
          </a:p>
        </p:txBody>
      </p:sp>
      <p:graphicFrame>
        <p:nvGraphicFramePr>
          <p:cNvPr id="5" name="Chart 4"/>
          <p:cNvGraphicFramePr>
            <a:graphicFrameLocks/>
          </p:cNvGraphicFramePr>
          <p:nvPr>
            <p:extLst>
              <p:ext uri="{D42A27DB-BD31-4B8C-83A1-F6EECF244321}">
                <p14:modId xmlns:p14="http://schemas.microsoft.com/office/powerpoint/2010/main" val="3350298291"/>
              </p:ext>
            </p:extLst>
          </p:nvPr>
        </p:nvGraphicFramePr>
        <p:xfrm>
          <a:off x="152400" y="1828844"/>
          <a:ext cx="8763000" cy="480055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8074360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78249117"/>
              </p:ext>
            </p:extLst>
          </p:nvPr>
        </p:nvGraphicFramePr>
        <p:xfrm>
          <a:off x="443089" y="2133600"/>
          <a:ext cx="8243711" cy="4191001"/>
        </p:xfrm>
        <a:graphic>
          <a:graphicData uri="http://schemas.openxmlformats.org/drawingml/2006/table">
            <a:tbl>
              <a:tblPr firstRow="1" firstCol="1" bandRow="1">
                <a:tableStyleId>{BC89EF96-8CEA-46FF-86C4-4CE0E7609802}</a:tableStyleId>
              </a:tblPr>
              <a:tblGrid>
                <a:gridCol w="917060">
                  <a:extLst>
                    <a:ext uri="{9D8B030D-6E8A-4147-A177-3AD203B41FA5}">
                      <a16:colId xmlns:a16="http://schemas.microsoft.com/office/drawing/2014/main" xmlns="" val="20000"/>
                    </a:ext>
                  </a:extLst>
                </a:gridCol>
                <a:gridCol w="3067907">
                  <a:extLst>
                    <a:ext uri="{9D8B030D-6E8A-4147-A177-3AD203B41FA5}">
                      <a16:colId xmlns:a16="http://schemas.microsoft.com/office/drawing/2014/main" xmlns="" val="20001"/>
                    </a:ext>
                  </a:extLst>
                </a:gridCol>
                <a:gridCol w="2102531">
                  <a:extLst>
                    <a:ext uri="{9D8B030D-6E8A-4147-A177-3AD203B41FA5}">
                      <a16:colId xmlns:a16="http://schemas.microsoft.com/office/drawing/2014/main" xmlns="" val="20002"/>
                    </a:ext>
                  </a:extLst>
                </a:gridCol>
                <a:gridCol w="2156213">
                  <a:extLst>
                    <a:ext uri="{9D8B030D-6E8A-4147-A177-3AD203B41FA5}">
                      <a16:colId xmlns:a16="http://schemas.microsoft.com/office/drawing/2014/main" xmlns="" val="20003"/>
                    </a:ext>
                  </a:extLst>
                </a:gridCol>
              </a:tblGrid>
              <a:tr h="1087164">
                <a:tc>
                  <a:txBody>
                    <a:bodyPr/>
                    <a:lstStyle/>
                    <a:p>
                      <a:pPr marL="0" marR="0" algn="ctr">
                        <a:lnSpc>
                          <a:spcPct val="115000"/>
                        </a:lnSpc>
                        <a:spcBef>
                          <a:spcPts val="600"/>
                        </a:spcBef>
                        <a:spcAft>
                          <a:spcPts val="600"/>
                        </a:spcAft>
                      </a:pPr>
                      <a:r>
                        <a:rPr lang="nl-NL" sz="2000" b="1" dirty="0">
                          <a:solidFill>
                            <a:schemeClr val="bg1"/>
                          </a:solidFill>
                          <a:effectLst/>
                          <a:latin typeface="Times New Roman" panose="02020603050405020304" pitchFamily="18" charset="0"/>
                          <a:cs typeface="Times New Roman" panose="02020603050405020304" pitchFamily="18" charset="0"/>
                        </a:rPr>
                        <a:t>TT</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a:txBody>
                    <a:bodyPr/>
                    <a:lstStyle/>
                    <a:p>
                      <a:pPr marL="0" marR="0" algn="ctr">
                        <a:lnSpc>
                          <a:spcPct val="115000"/>
                        </a:lnSpc>
                        <a:spcBef>
                          <a:spcPts val="600"/>
                        </a:spcBef>
                        <a:spcAft>
                          <a:spcPts val="600"/>
                        </a:spcAft>
                      </a:pPr>
                      <a:r>
                        <a:rPr lang="nl-NL" sz="2000" b="1">
                          <a:solidFill>
                            <a:schemeClr val="bg1"/>
                          </a:solidFill>
                          <a:effectLst/>
                          <a:latin typeface="Times New Roman" panose="02020603050405020304" pitchFamily="18" charset="0"/>
                          <a:cs typeface="Times New Roman" panose="02020603050405020304" pitchFamily="18" charset="0"/>
                        </a:rPr>
                        <a:t>NGÀNH</a:t>
                      </a:r>
                      <a:endParaRPr lang="en-US" sz="2000" b="1">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a:txBody>
                    <a:bodyPr/>
                    <a:lstStyle/>
                    <a:p>
                      <a:pPr marL="0" marR="0" algn="ctr">
                        <a:lnSpc>
                          <a:spcPct val="100000"/>
                        </a:lnSpc>
                        <a:spcBef>
                          <a:spcPts val="0"/>
                        </a:spcBef>
                        <a:spcAft>
                          <a:spcPts val="0"/>
                        </a:spcAft>
                      </a:pPr>
                      <a:r>
                        <a:rPr lang="nl-NL" sz="2000" b="1" dirty="0">
                          <a:solidFill>
                            <a:schemeClr val="bg1"/>
                          </a:solidFill>
                          <a:effectLst/>
                          <a:latin typeface="Times New Roman" panose="02020603050405020304" pitchFamily="18" charset="0"/>
                          <a:cs typeface="Times New Roman" panose="02020603050405020304" pitchFamily="18" charset="0"/>
                        </a:rPr>
                        <a:t>HỆ CAO ĐẲNG</a:t>
                      </a:r>
                      <a:endParaRPr lang="en-US" sz="2000" b="1"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00000"/>
                        </a:lnSpc>
                        <a:spcBef>
                          <a:spcPts val="0"/>
                        </a:spcBef>
                        <a:spcAft>
                          <a:spcPts val="0"/>
                        </a:spcAft>
                      </a:pPr>
                      <a:r>
                        <a:rPr lang="nl-NL" sz="2000" b="1" dirty="0">
                          <a:solidFill>
                            <a:schemeClr val="bg1"/>
                          </a:solidFill>
                          <a:effectLst/>
                          <a:latin typeface="Times New Roman" panose="02020603050405020304" pitchFamily="18" charset="0"/>
                          <a:cs typeface="Times New Roman" panose="02020603050405020304" pitchFamily="18" charset="0"/>
                        </a:rPr>
                        <a:t>(%)</a:t>
                      </a:r>
                      <a:endParaRPr lang="en-US" sz="2000" b="1" dirty="0">
                        <a:solidFill>
                          <a:schemeClr val="bg1"/>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solidFill>
                      <a:schemeClr val="accent1">
                        <a:lumMod val="60000"/>
                        <a:lumOff val="40000"/>
                      </a:schemeClr>
                    </a:solidFill>
                  </a:tcPr>
                </a:tc>
                <a:tc>
                  <a:txBody>
                    <a:bodyPr/>
                    <a:lstStyle/>
                    <a:p>
                      <a:pPr marL="0" marR="0" algn="ctr" defTabSz="457200" rtl="0" eaLnBrk="1" latinLnBrk="0" hangingPunct="1">
                        <a:lnSpc>
                          <a:spcPct val="100000"/>
                        </a:lnSpc>
                        <a:spcBef>
                          <a:spcPts val="0"/>
                        </a:spcBef>
                        <a:spcAft>
                          <a:spcPts val="0"/>
                        </a:spcAft>
                      </a:pPr>
                      <a:r>
                        <a:rPr lang="nl-NL" sz="2000" b="1" kern="1200" dirty="0">
                          <a:solidFill>
                            <a:schemeClr val="bg1"/>
                          </a:solidFill>
                          <a:effectLst/>
                          <a:latin typeface="Times New Roman" panose="02020603050405020304" pitchFamily="18" charset="0"/>
                          <a:ea typeface="+mn-ea"/>
                          <a:cs typeface="Times New Roman" panose="02020603050405020304" pitchFamily="18" charset="0"/>
                        </a:rPr>
                        <a:t>HỆ TRUNG CẤP</a:t>
                      </a:r>
                      <a:endParaRPr lang="en-US" sz="2000" b="1" kern="1200" dirty="0">
                        <a:solidFill>
                          <a:schemeClr val="bg1"/>
                        </a:solidFill>
                        <a:effectLst/>
                        <a:latin typeface="Times New Roman" panose="02020603050405020304" pitchFamily="18" charset="0"/>
                        <a:ea typeface="+mn-ea"/>
                        <a:cs typeface="Times New Roman" panose="02020603050405020304" pitchFamily="18" charset="0"/>
                      </a:endParaRPr>
                    </a:p>
                    <a:p>
                      <a:pPr marL="0" marR="0" algn="ctr" defTabSz="457200" rtl="0" eaLnBrk="1" latinLnBrk="0" hangingPunct="1">
                        <a:lnSpc>
                          <a:spcPct val="100000"/>
                        </a:lnSpc>
                        <a:spcBef>
                          <a:spcPts val="0"/>
                        </a:spcBef>
                        <a:spcAft>
                          <a:spcPts val="0"/>
                        </a:spcAft>
                      </a:pPr>
                      <a:r>
                        <a:rPr lang="nl-NL" sz="2000" b="1" kern="1200" dirty="0">
                          <a:solidFill>
                            <a:schemeClr val="bg1"/>
                          </a:solidFill>
                          <a:effectLst/>
                          <a:latin typeface="Times New Roman" panose="02020603050405020304" pitchFamily="18" charset="0"/>
                          <a:ea typeface="+mn-ea"/>
                          <a:cs typeface="Times New Roman" panose="02020603050405020304" pitchFamily="18" charset="0"/>
                        </a:rPr>
                        <a:t>(%)</a:t>
                      </a:r>
                      <a:endParaRPr lang="en-US" sz="2000" b="1" kern="1200" dirty="0">
                        <a:solidFill>
                          <a:schemeClr val="bg1"/>
                        </a:solidFill>
                        <a:effectLst/>
                        <a:latin typeface="Times New Roman" panose="02020603050405020304" pitchFamily="18" charset="0"/>
                        <a:ea typeface="+mn-ea"/>
                        <a:cs typeface="Times New Roman" panose="02020603050405020304" pitchFamily="18" charset="0"/>
                      </a:endParaRPr>
                    </a:p>
                  </a:txBody>
                  <a:tcPr marL="68580" marR="68580" marT="0" marB="0" anchor="ctr">
                    <a:solidFill>
                      <a:schemeClr val="accent1">
                        <a:lumMod val="60000"/>
                        <a:lumOff val="40000"/>
                      </a:schemeClr>
                    </a:solidFill>
                  </a:tcPr>
                </a:tc>
                <a:extLst>
                  <a:ext uri="{0D108BD9-81ED-4DB2-BD59-A6C34878D82A}">
                    <a16:rowId xmlns:a16="http://schemas.microsoft.com/office/drawing/2014/main" xmlns="" val="10000"/>
                  </a:ext>
                </a:extLst>
              </a:tr>
              <a:tr h="515427">
                <a:tc>
                  <a:txBody>
                    <a:bodyPr/>
                    <a:lstStyle/>
                    <a:p>
                      <a:pPr marL="0" marR="0" algn="ctr">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1</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nl-NL" sz="2000" b="0" dirty="0">
                          <a:solidFill>
                            <a:srgbClr val="002060"/>
                          </a:solidFill>
                          <a:effectLst/>
                          <a:latin typeface="Times New Roman" panose="02020603050405020304" pitchFamily="18" charset="0"/>
                          <a:cs typeface="Times New Roman" panose="02020603050405020304" pitchFamily="18" charset="0"/>
                        </a:rPr>
                        <a:t>Cơ khí</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pPr>
                      <a:r>
                        <a:rPr lang="nl-NL" sz="2000" b="0" dirty="0">
                          <a:solidFill>
                            <a:srgbClr val="002060"/>
                          </a:solidFill>
                          <a:effectLst/>
                          <a:latin typeface="Times New Roman" panose="02020603050405020304" pitchFamily="18" charset="0"/>
                          <a:cs typeface="Times New Roman" panose="02020603050405020304" pitchFamily="18" charset="0"/>
                        </a:rPr>
                        <a:t>87</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pPr>
                      <a:r>
                        <a:rPr lang="nl-NL" sz="2000" b="0" dirty="0">
                          <a:solidFill>
                            <a:srgbClr val="002060"/>
                          </a:solidFill>
                          <a:effectLst/>
                          <a:latin typeface="Times New Roman" panose="02020603050405020304" pitchFamily="18" charset="0"/>
                          <a:cs typeface="Times New Roman" panose="02020603050405020304" pitchFamily="18" charset="0"/>
                        </a:rPr>
                        <a:t>89</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extLst>
                  <a:ext uri="{0D108BD9-81ED-4DB2-BD59-A6C34878D82A}">
                    <a16:rowId xmlns:a16="http://schemas.microsoft.com/office/drawing/2014/main" xmlns="" val="10001"/>
                  </a:ext>
                </a:extLst>
              </a:tr>
              <a:tr h="526702">
                <a:tc>
                  <a:txBody>
                    <a:bodyPr/>
                    <a:lstStyle/>
                    <a:p>
                      <a:pPr marL="0" marR="0" algn="ctr">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2</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Động lực</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84</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pPr>
                      <a:r>
                        <a:rPr lang="nl-NL" sz="2000" b="0" dirty="0">
                          <a:solidFill>
                            <a:srgbClr val="002060"/>
                          </a:solidFill>
                          <a:effectLst/>
                          <a:latin typeface="Times New Roman" panose="02020603050405020304" pitchFamily="18" charset="0"/>
                          <a:cs typeface="Times New Roman" panose="02020603050405020304" pitchFamily="18" charset="0"/>
                        </a:rPr>
                        <a:t>86</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extLst>
                  <a:ext uri="{0D108BD9-81ED-4DB2-BD59-A6C34878D82A}">
                    <a16:rowId xmlns:a16="http://schemas.microsoft.com/office/drawing/2014/main" xmlns="" val="10002"/>
                  </a:ext>
                </a:extLst>
              </a:tr>
              <a:tr h="515427">
                <a:tc>
                  <a:txBody>
                    <a:bodyPr/>
                    <a:lstStyle/>
                    <a:p>
                      <a:pPr marL="0" marR="0" algn="ctr">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3</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Nhiệt lạnh</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85</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pPr>
                      <a:r>
                        <a:rPr lang="nl-NL" sz="2000" b="0" dirty="0">
                          <a:solidFill>
                            <a:srgbClr val="002060"/>
                          </a:solidFill>
                          <a:effectLst/>
                          <a:latin typeface="Times New Roman" panose="02020603050405020304" pitchFamily="18" charset="0"/>
                          <a:cs typeface="Times New Roman" panose="02020603050405020304" pitchFamily="18" charset="0"/>
                        </a:rPr>
                        <a:t>87</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extLst>
                  <a:ext uri="{0D108BD9-81ED-4DB2-BD59-A6C34878D82A}">
                    <a16:rowId xmlns:a16="http://schemas.microsoft.com/office/drawing/2014/main" xmlns="" val="10003"/>
                  </a:ext>
                </a:extLst>
              </a:tr>
              <a:tr h="515427">
                <a:tc>
                  <a:txBody>
                    <a:bodyPr/>
                    <a:lstStyle/>
                    <a:p>
                      <a:pPr marL="0" marR="0" algn="ctr">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4</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Điện-Điện từ</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90</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pPr>
                      <a:r>
                        <a:rPr lang="nl-NL" sz="2000" b="0" dirty="0">
                          <a:solidFill>
                            <a:srgbClr val="002060"/>
                          </a:solidFill>
                          <a:effectLst/>
                          <a:latin typeface="Times New Roman" panose="02020603050405020304" pitchFamily="18" charset="0"/>
                          <a:cs typeface="Times New Roman" panose="02020603050405020304" pitchFamily="18" charset="0"/>
                        </a:rPr>
                        <a:t>95</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extLst>
                  <a:ext uri="{0D108BD9-81ED-4DB2-BD59-A6C34878D82A}">
                    <a16:rowId xmlns:a16="http://schemas.microsoft.com/office/drawing/2014/main" xmlns="" val="10004"/>
                  </a:ext>
                </a:extLst>
              </a:tr>
              <a:tr h="515427">
                <a:tc>
                  <a:txBody>
                    <a:bodyPr/>
                    <a:lstStyle/>
                    <a:p>
                      <a:pPr marL="0" marR="0" algn="ctr">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5</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Công nghệ thông tin</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84</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pPr>
                      <a:r>
                        <a:rPr lang="nl-NL" sz="2000" b="0" dirty="0">
                          <a:solidFill>
                            <a:srgbClr val="002060"/>
                          </a:solidFill>
                          <a:effectLst/>
                          <a:latin typeface="Times New Roman" panose="02020603050405020304" pitchFamily="18" charset="0"/>
                          <a:cs typeface="Times New Roman" panose="02020603050405020304" pitchFamily="18" charset="0"/>
                        </a:rPr>
                        <a:t>85</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extLst>
                  <a:ext uri="{0D108BD9-81ED-4DB2-BD59-A6C34878D82A}">
                    <a16:rowId xmlns:a16="http://schemas.microsoft.com/office/drawing/2014/main" xmlns="" val="10005"/>
                  </a:ext>
                </a:extLst>
              </a:tr>
              <a:tr h="515427">
                <a:tc>
                  <a:txBody>
                    <a:bodyPr/>
                    <a:lstStyle/>
                    <a:p>
                      <a:pPr marL="0" marR="0" algn="ctr">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6</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May</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pPr>
                      <a:r>
                        <a:rPr lang="nl-NL" sz="2000" b="0">
                          <a:solidFill>
                            <a:srgbClr val="002060"/>
                          </a:solidFill>
                          <a:effectLst/>
                          <a:latin typeface="Times New Roman" panose="02020603050405020304" pitchFamily="18" charset="0"/>
                          <a:cs typeface="Times New Roman" panose="02020603050405020304" pitchFamily="18" charset="0"/>
                        </a:rPr>
                        <a:t>85</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ctr">
                        <a:lnSpc>
                          <a:spcPct val="115000"/>
                        </a:lnSpc>
                        <a:spcBef>
                          <a:spcPts val="600"/>
                        </a:spcBef>
                        <a:spcAft>
                          <a:spcPts val="600"/>
                        </a:spcAft>
                      </a:pPr>
                      <a:r>
                        <a:rPr lang="nl-NL" sz="2000" b="0" dirty="0">
                          <a:solidFill>
                            <a:srgbClr val="002060"/>
                          </a:solidFill>
                          <a:effectLst/>
                          <a:latin typeface="Times New Roman" panose="02020603050405020304" pitchFamily="18" charset="0"/>
                          <a:cs typeface="Times New Roman" panose="02020603050405020304" pitchFamily="18" charset="0"/>
                        </a:rPr>
                        <a:t>86</a:t>
                      </a:r>
                      <a:endParaRPr lang="en-US" sz="20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extLst>
                  <a:ext uri="{0D108BD9-81ED-4DB2-BD59-A6C34878D82A}">
                    <a16:rowId xmlns:a16="http://schemas.microsoft.com/office/drawing/2014/main" xmlns="" val="10006"/>
                  </a:ext>
                </a:extLst>
              </a:tr>
            </a:tbl>
          </a:graphicData>
        </a:graphic>
      </p:graphicFrame>
      <p:sp>
        <p:nvSpPr>
          <p:cNvPr id="6" name="Title 1"/>
          <p:cNvSpPr txBox="1">
            <a:spLocks/>
          </p:cNvSpPr>
          <p:nvPr/>
        </p:nvSpPr>
        <p:spPr>
          <a:xfrm>
            <a:off x="152400" y="4572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8" name="Content Placeholder 2"/>
          <p:cNvSpPr txBox="1">
            <a:spLocks/>
          </p:cNvSpPr>
          <p:nvPr/>
        </p:nvSpPr>
        <p:spPr>
          <a:xfrm>
            <a:off x="268111" y="1371600"/>
            <a:ext cx="8571089" cy="457245"/>
          </a:xfrm>
          <a:prstGeom prst="rect">
            <a:avLst/>
          </a:prstGeom>
        </p:spPr>
        <p:txBody>
          <a:bodyPr vert="horz" lIns="91440" tIns="45720" rIns="91440" bIns="45720" rtlCol="0">
            <a:normAutofit fontScale="850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vi-VN" sz="2800" b="1">
                <a:solidFill>
                  <a:srgbClr val="002060"/>
                </a:solidFill>
                <a:latin typeface="Times New Roman" panose="02020603050405020304" pitchFamily="18" charset="0"/>
                <a:cs typeface="Times New Roman" panose="02020603050405020304" pitchFamily="18" charset="0"/>
              </a:rPr>
              <a:t>Thống kê HS-SV ra trường có việc làm đúng nghề đào tạo</a:t>
            </a:r>
            <a:endParaRPr lang="en-US" sz="2800" b="1">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34855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905000"/>
            <a:ext cx="8534400" cy="4800600"/>
          </a:xfrm>
        </p:spPr>
        <p:txBody>
          <a:bodyPr>
            <a:normAutofit/>
          </a:bodyPr>
          <a:lstStyle/>
          <a:p>
            <a:pPr marL="0" indent="0" algn="just">
              <a:buNone/>
            </a:pPr>
            <a:r>
              <a:rPr lang="nb-NO" sz="2400" dirty="0" smtClean="0">
                <a:solidFill>
                  <a:srgbClr val="002060"/>
                </a:solidFill>
                <a:latin typeface="Times New Roman" panose="02020603050405020304" pitchFamily="18" charset="0"/>
                <a:cs typeface="Times New Roman" panose="02020603050405020304" pitchFamily="18" charset="0"/>
              </a:rPr>
              <a:t>Tính </a:t>
            </a:r>
            <a:r>
              <a:rPr lang="nb-NO" sz="2400" dirty="0">
                <a:solidFill>
                  <a:srgbClr val="002060"/>
                </a:solidFill>
                <a:latin typeface="Times New Roman" panose="02020603050405020304" pitchFamily="18" charset="0"/>
                <a:cs typeface="Times New Roman" panose="02020603050405020304" pitchFamily="18" charset="0"/>
              </a:rPr>
              <a:t>đến 3/2017 tổng số đề tài NCKH đã thực hiện được:</a:t>
            </a:r>
            <a:endParaRPr lang="en-US" sz="2400" dirty="0">
              <a:solidFill>
                <a:srgbClr val="002060"/>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nb-NO" sz="2400" dirty="0" smtClean="0">
                <a:solidFill>
                  <a:srgbClr val="002060"/>
                </a:solidFill>
                <a:latin typeface="Times New Roman" panose="02020603050405020304" pitchFamily="18" charset="0"/>
                <a:cs typeface="Times New Roman" panose="02020603050405020304" pitchFamily="18" charset="0"/>
              </a:rPr>
              <a:t>3 </a:t>
            </a:r>
            <a:r>
              <a:rPr lang="nb-NO" sz="2400" dirty="0">
                <a:solidFill>
                  <a:srgbClr val="002060"/>
                </a:solidFill>
                <a:latin typeface="Times New Roman" panose="02020603050405020304" pitchFamily="18" charset="0"/>
                <a:cs typeface="Times New Roman" panose="02020603050405020304" pitchFamily="18" charset="0"/>
              </a:rPr>
              <a:t>đề tài cấp Thành phố, kinh phí thực hiện: </a:t>
            </a:r>
            <a:r>
              <a:rPr lang="nb-NO" sz="2400" dirty="0" smtClean="0">
                <a:solidFill>
                  <a:srgbClr val="002060"/>
                </a:solidFill>
                <a:latin typeface="Times New Roman" panose="02020603050405020304" pitchFamily="18" charset="0"/>
                <a:cs typeface="Times New Roman" panose="02020603050405020304" pitchFamily="18" charset="0"/>
              </a:rPr>
              <a:t>628.839.000 đồng</a:t>
            </a:r>
            <a:endParaRPr lang="en-US" sz="2400" dirty="0">
              <a:solidFill>
                <a:srgbClr val="002060"/>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nb-NO" sz="2400" dirty="0">
                <a:solidFill>
                  <a:srgbClr val="002060"/>
                </a:solidFill>
                <a:latin typeface="Times New Roman" panose="02020603050405020304" pitchFamily="18" charset="0"/>
                <a:cs typeface="Times New Roman" panose="02020603050405020304" pitchFamily="18" charset="0"/>
              </a:rPr>
              <a:t>113 đề tài cấp trường, kinh phí thực hiện: </a:t>
            </a:r>
            <a:r>
              <a:rPr lang="nb-NO" sz="2400" dirty="0" smtClean="0">
                <a:solidFill>
                  <a:srgbClr val="002060"/>
                </a:solidFill>
                <a:latin typeface="Times New Roman" panose="02020603050405020304" pitchFamily="18" charset="0"/>
                <a:cs typeface="Times New Roman" panose="02020603050405020304" pitchFamily="18" charset="0"/>
              </a:rPr>
              <a:t>1.422.219.643 đồng</a:t>
            </a:r>
            <a:endParaRPr lang="en-US" sz="2400" dirty="0">
              <a:solidFill>
                <a:srgbClr val="002060"/>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sz="2400" dirty="0">
                <a:solidFill>
                  <a:srgbClr val="002060"/>
                </a:solidFill>
                <a:latin typeface="Times New Roman" panose="02020603050405020304" pitchFamily="18" charset="0"/>
                <a:cs typeface="Times New Roman" panose="02020603050405020304" pitchFamily="18" charset="0"/>
              </a:rPr>
              <a:t>949 </a:t>
            </a:r>
            <a:r>
              <a:rPr lang="en-US" sz="2400" dirty="0" err="1">
                <a:solidFill>
                  <a:srgbClr val="002060"/>
                </a:solidFill>
                <a:latin typeface="Times New Roman" panose="02020603050405020304" pitchFamily="18" charset="0"/>
                <a:cs typeface="Times New Roman" panose="02020603050405020304" pitchFamily="18" charset="0"/>
              </a:rPr>
              <a:t>đề</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tài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cấp</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khoa</a:t>
            </a:r>
            <a:endParaRPr lang="en-US" sz="2400" dirty="0">
              <a:solidFill>
                <a:srgbClr val="002060"/>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sz="2400" dirty="0" err="1">
                <a:solidFill>
                  <a:srgbClr val="002060"/>
                </a:solidFill>
                <a:latin typeface="Times New Roman" panose="02020603050405020304" pitchFamily="18" charset="0"/>
                <a:cs typeface="Times New Roman" panose="02020603050405020304" pitchFamily="18" charset="0"/>
              </a:rPr>
              <a:t>Tổ</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chức</a:t>
            </a:r>
            <a:r>
              <a:rPr lang="en-US" sz="2400" dirty="0">
                <a:solidFill>
                  <a:srgbClr val="002060"/>
                </a:solidFill>
                <a:latin typeface="Times New Roman" panose="02020603050405020304" pitchFamily="18" charset="0"/>
                <a:cs typeface="Times New Roman" panose="02020603050405020304" pitchFamily="18" charset="0"/>
              </a:rPr>
              <a:t> 35 </a:t>
            </a:r>
            <a:r>
              <a:rPr lang="en-US" sz="2400" dirty="0" err="1">
                <a:solidFill>
                  <a:srgbClr val="002060"/>
                </a:solidFill>
                <a:latin typeface="Times New Roman" panose="02020603050405020304" pitchFamily="18" charset="0"/>
                <a:cs typeface="Times New Roman" panose="02020603050405020304" pitchFamily="18" charset="0"/>
              </a:rPr>
              <a:t>hội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thảo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khoa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học</a:t>
            </a:r>
            <a:r>
              <a:rPr lang="en-US" sz="2400" dirty="0">
                <a:solidFill>
                  <a:srgbClr val="002060"/>
                </a:solidFill>
                <a:latin typeface="Times New Roman" panose="02020603050405020304" pitchFamily="18" charset="0"/>
                <a:cs typeface="Times New Roman" panose="02020603050405020304" pitchFamily="18" charset="0"/>
              </a:rPr>
              <a:t>, 80 </a:t>
            </a:r>
            <a:r>
              <a:rPr lang="en-US" sz="2400" dirty="0" err="1">
                <a:solidFill>
                  <a:srgbClr val="002060"/>
                </a:solidFill>
                <a:latin typeface="Times New Roman" panose="02020603050405020304" pitchFamily="18" charset="0"/>
                <a:cs typeface="Times New Roman" panose="02020603050405020304" pitchFamily="18" charset="0"/>
              </a:rPr>
              <a:t>buổi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báo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cáo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chuyên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đề</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cấp</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khoa</a:t>
            </a:r>
            <a:endParaRPr lang="en-US" sz="2400" dirty="0">
              <a:solidFill>
                <a:srgbClr val="002060"/>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sz="2400" dirty="0">
                <a:solidFill>
                  <a:srgbClr val="002060"/>
                </a:solidFill>
                <a:latin typeface="Times New Roman" panose="02020603050405020304" pitchFamily="18" charset="0"/>
                <a:cs typeface="Times New Roman" panose="02020603050405020304" pitchFamily="18" charset="0"/>
              </a:rPr>
              <a:t>30 </a:t>
            </a:r>
            <a:r>
              <a:rPr lang="en-US" sz="2400" dirty="0" err="1">
                <a:solidFill>
                  <a:srgbClr val="002060"/>
                </a:solidFill>
                <a:latin typeface="Times New Roman" panose="02020603050405020304" pitchFamily="18" charset="0"/>
                <a:cs typeface="Times New Roman" panose="02020603050405020304" pitchFamily="18" charset="0"/>
              </a:rPr>
              <a:t>bài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báo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tham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luận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được</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đăng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trên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tuyển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tập</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tạp</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chí</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kỷ</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yếu</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tại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các</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hội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thảo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khoa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học</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quốc</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tế</a:t>
            </a:r>
            <a:endParaRPr lang="en-US" sz="2400" dirty="0">
              <a:solidFill>
                <a:srgbClr val="002060"/>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sz="2400" dirty="0" smtClean="0">
                <a:solidFill>
                  <a:srgbClr val="002060"/>
                </a:solidFill>
                <a:latin typeface="Times New Roman" panose="02020603050405020304" pitchFamily="18" charset="0"/>
                <a:cs typeface="Times New Roman" panose="02020603050405020304" pitchFamily="18" charset="0"/>
              </a:rPr>
              <a:t>4 </a:t>
            </a:r>
            <a:r>
              <a:rPr lang="en-US" sz="2400" dirty="0" err="1">
                <a:solidFill>
                  <a:srgbClr val="002060"/>
                </a:solidFill>
                <a:latin typeface="Times New Roman" panose="02020603050405020304" pitchFamily="18" charset="0"/>
                <a:cs typeface="Times New Roman" panose="02020603050405020304" pitchFamily="18" charset="0"/>
              </a:rPr>
              <a:t>bài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báo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quốc</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tế</a:t>
            </a:r>
            <a:endParaRPr lang="en-US" sz="2400" dirty="0">
              <a:solidFill>
                <a:srgbClr val="002060"/>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sz="2400" dirty="0">
                <a:solidFill>
                  <a:srgbClr val="002060"/>
                </a:solidFill>
                <a:latin typeface="Times New Roman" panose="02020603050405020304" pitchFamily="18" charset="0"/>
                <a:cs typeface="Times New Roman" panose="02020603050405020304" pitchFamily="18" charset="0"/>
              </a:rPr>
              <a:t>23 </a:t>
            </a:r>
            <a:r>
              <a:rPr lang="en-US" sz="2400" dirty="0" err="1">
                <a:solidFill>
                  <a:srgbClr val="002060"/>
                </a:solidFill>
                <a:latin typeface="Times New Roman" panose="02020603050405020304" pitchFamily="18" charset="0"/>
                <a:cs typeface="Times New Roman" panose="02020603050405020304" pitchFamily="18" charset="0"/>
              </a:rPr>
              <a:t>đề</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tài</a:t>
            </a:r>
            <a:r>
              <a:rPr lang="en-US" sz="2400" dirty="0">
                <a:solidFill>
                  <a:srgbClr val="002060"/>
                </a:solidFill>
                <a:latin typeface="Times New Roman" panose="02020603050405020304" pitchFamily="18" charset="0"/>
                <a:cs typeface="Times New Roman" panose="02020603050405020304" pitchFamily="18" charset="0"/>
              </a:rPr>
              <a:t> NCKH </a:t>
            </a:r>
            <a:r>
              <a:rPr lang="en-US" sz="2400" dirty="0" err="1">
                <a:solidFill>
                  <a:srgbClr val="002060"/>
                </a:solidFill>
                <a:latin typeface="Times New Roman" panose="02020603050405020304" pitchFamily="18" charset="0"/>
                <a:cs typeface="Times New Roman" panose="02020603050405020304" pitchFamily="18" charset="0"/>
              </a:rPr>
              <a:t>của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sinh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viên</a:t>
            </a:r>
            <a:endParaRPr lang="en-US" sz="2400" dirty="0">
              <a:solidFill>
                <a:srgbClr val="002060"/>
              </a:solidFill>
              <a:latin typeface="Times New Roman" panose="02020603050405020304" pitchFamily="18" charset="0"/>
              <a:cs typeface="Times New Roman" panose="02020603050405020304" pitchFamily="18" charset="0"/>
            </a:endParaRPr>
          </a:p>
          <a:p>
            <a:pPr marL="0" indent="0">
              <a:buNone/>
            </a:pPr>
            <a:endParaRPr lang="en-US" dirty="0">
              <a:solidFill>
                <a:srgbClr val="002060"/>
              </a:solidFill>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152400" y="4572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268111" y="1371600"/>
            <a:ext cx="8571089" cy="457245"/>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vi-VN" sz="2800" b="1" smtClean="0">
                <a:solidFill>
                  <a:srgbClr val="002060"/>
                </a:solidFill>
                <a:latin typeface="Times New Roman" panose="02020603050405020304" pitchFamily="18" charset="0"/>
                <a:cs typeface="Times New Roman" panose="02020603050405020304" pitchFamily="18" charset="0"/>
              </a:rPr>
              <a:t>Hoạt </a:t>
            </a:r>
            <a:r>
              <a:rPr lang="vi-VN" sz="2800" b="1">
                <a:solidFill>
                  <a:srgbClr val="002060"/>
                </a:solidFill>
                <a:latin typeface="Times New Roman" panose="02020603050405020304" pitchFamily="18" charset="0"/>
                <a:cs typeface="Times New Roman" panose="02020603050405020304" pitchFamily="18" charset="0"/>
              </a:rPr>
              <a:t>động nghiên cứu khoa học – Hợp tác quốc tế</a:t>
            </a:r>
            <a:endParaRPr lang="en-US" sz="2800" b="1">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80435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676400"/>
            <a:ext cx="8458200" cy="5029200"/>
          </a:xfrm>
        </p:spPr>
        <p:txBody>
          <a:bodyPr>
            <a:noAutofit/>
          </a:bodyPr>
          <a:lstStyle/>
          <a:p>
            <a:pPr marL="0" indent="0">
              <a:spcBef>
                <a:spcPts val="600"/>
              </a:spcBef>
              <a:buNone/>
            </a:pPr>
            <a:r>
              <a:rPr lang="en-US" sz="2000" dirty="0" err="1" smtClean="0">
                <a:solidFill>
                  <a:srgbClr val="002060"/>
                </a:solidFill>
                <a:latin typeface="Times New Roman" panose="02020603050405020304" pitchFamily="18" charset="0"/>
                <a:cs typeface="Times New Roman" panose="02020603050405020304" pitchFamily="18" charset="0"/>
              </a:rPr>
              <a:t>Trong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năm</a:t>
            </a:r>
            <a:r>
              <a:rPr lang="en-US" sz="2000" dirty="0" smtClean="0">
                <a:solidFill>
                  <a:srgbClr val="002060"/>
                </a:solidFill>
                <a:latin typeface="Times New Roman" panose="02020603050405020304" pitchFamily="18" charset="0"/>
                <a:cs typeface="Times New Roman" panose="02020603050405020304" pitchFamily="18" charset="0"/>
              </a:rPr>
              <a:t> 2016 </a:t>
            </a:r>
            <a:r>
              <a:rPr lang="en-US" sz="2000" dirty="0" err="1" smtClean="0">
                <a:solidFill>
                  <a:srgbClr val="002060"/>
                </a:solidFill>
                <a:latin typeface="Times New Roman" panose="02020603050405020304" pitchFamily="18" charset="0"/>
                <a:cs typeface="Times New Roman" panose="02020603050405020304" pitchFamily="18" charset="0"/>
              </a:rPr>
              <a:t>và</a:t>
            </a:r>
            <a:r>
              <a:rPr lang="en-US" sz="2000" dirty="0" smtClean="0">
                <a:solidFill>
                  <a:srgbClr val="002060"/>
                </a:solidFill>
                <a:latin typeface="Times New Roman" panose="02020603050405020304" pitchFamily="18" charset="0"/>
                <a:cs typeface="Times New Roman" panose="02020603050405020304" pitchFamily="18" charset="0"/>
              </a:rPr>
              <a:t> 2017:</a:t>
            </a:r>
          </a:p>
          <a:p>
            <a:pPr algn="just">
              <a:spcBef>
                <a:spcPts val="600"/>
              </a:spcBef>
              <a:buFont typeface="Wingdings" panose="05000000000000000000" pitchFamily="2" charset="2"/>
              <a:buChar char="Ø"/>
            </a:pPr>
            <a:r>
              <a:rPr lang="en-US" sz="2000" dirty="0" err="1">
                <a:solidFill>
                  <a:srgbClr val="002060"/>
                </a:solidFill>
                <a:latin typeface="Times New Roman" panose="02020603050405020304" pitchFamily="18" charset="0"/>
                <a:cs typeface="Times New Roman" panose="02020603050405020304" pitchFamily="18" charset="0"/>
              </a:rPr>
              <a:t>Trường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Đại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học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Quốc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gia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Kunsan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Hàn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Quốc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Thực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hiện</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chương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trình</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giao</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lưu</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văn</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hoá</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Đưa</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Sinh</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viên</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học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chuyển</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tiếp</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tại</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Kunsan</a:t>
            </a:r>
            <a:r>
              <a:rPr lang="en-US" sz="2000" dirty="0" smtClean="0">
                <a:solidFill>
                  <a:srgbClr val="002060"/>
                </a:solidFill>
                <a:latin typeface="Times New Roman" panose="02020603050405020304" pitchFamily="18" charset="0"/>
                <a:cs typeface="Times New Roman" panose="02020603050405020304" pitchFamily="18" charset="0"/>
              </a:rPr>
              <a:t>.</a:t>
            </a:r>
          </a:p>
          <a:p>
            <a:pPr algn="just">
              <a:spcBef>
                <a:spcPts val="600"/>
              </a:spcBef>
              <a:buFont typeface="Wingdings" panose="05000000000000000000" pitchFamily="2" charset="2"/>
              <a:buChar char="Ø"/>
            </a:pPr>
            <a:r>
              <a:rPr lang="en-US" sz="2000" dirty="0" err="1" smtClean="0">
                <a:solidFill>
                  <a:srgbClr val="002060"/>
                </a:solidFill>
                <a:latin typeface="Times New Roman" panose="02020603050405020304" pitchFamily="18" charset="0"/>
                <a:cs typeface="Times New Roman" panose="02020603050405020304" pitchFamily="18" charset="0"/>
              </a:rPr>
              <a:t>Trường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Đại</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học</a:t>
            </a:r>
            <a:r>
              <a:rPr lang="en-US" sz="2000" dirty="0" smtClean="0">
                <a:solidFill>
                  <a:srgbClr val="002060"/>
                </a:solidFill>
                <a:latin typeface="Times New Roman" panose="02020603050405020304" pitchFamily="18" charset="0"/>
                <a:cs typeface="Times New Roman" panose="02020603050405020304" pitchFamily="18" charset="0"/>
              </a:rPr>
              <a:t> Cardiff, </a:t>
            </a:r>
            <a:r>
              <a:rPr lang="en-US" sz="2000" dirty="0" err="1" smtClean="0">
                <a:solidFill>
                  <a:srgbClr val="002060"/>
                </a:solidFill>
                <a:latin typeface="Times New Roman" panose="02020603050405020304" pitchFamily="18" charset="0"/>
                <a:cs typeface="Times New Roman" panose="02020603050405020304" pitchFamily="18" charset="0"/>
              </a:rPr>
              <a:t>Vương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quốc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Anh</a:t>
            </a:r>
            <a:r>
              <a:rPr lang="en-US" sz="2000" dirty="0">
                <a:solidFill>
                  <a:srgbClr val="002060"/>
                </a:solidFill>
                <a:latin typeface="Times New Roman" panose="02020603050405020304" pitchFamily="18" charset="0"/>
                <a:cs typeface="Times New Roman" panose="02020603050405020304" pitchFamily="18" charset="0"/>
              </a:rPr>
              <a:t>;</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Trường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a:solidFill>
                  <a:srgbClr val="002060"/>
                </a:solidFill>
                <a:latin typeface="Times New Roman" panose="02020603050405020304" pitchFamily="18" charset="0"/>
                <a:cs typeface="Times New Roman" panose="02020603050405020304" pitchFamily="18" charset="0"/>
              </a:rPr>
              <a:t>Cao </a:t>
            </a:r>
            <a:r>
              <a:rPr lang="en-US" sz="2000" dirty="0" err="1">
                <a:solidFill>
                  <a:srgbClr val="002060"/>
                </a:solidFill>
                <a:latin typeface="Times New Roman" panose="02020603050405020304" pitchFamily="18" charset="0"/>
                <a:cs typeface="Times New Roman" panose="02020603050405020304" pitchFamily="18" charset="0"/>
              </a:rPr>
              <a:t>đẳng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Koje</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Hàn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Quốc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Cấp</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học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bổng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sinh</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viên</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học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chuyển</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tiếp</a:t>
            </a:r>
            <a:r>
              <a:rPr lang="en-US" sz="2000" dirty="0" smtClean="0">
                <a:solidFill>
                  <a:srgbClr val="002060"/>
                </a:solidFill>
                <a:latin typeface="Times New Roman" panose="02020603050405020304" pitchFamily="18" charset="0"/>
                <a:cs typeface="Times New Roman" panose="02020603050405020304" pitchFamily="18" charset="0"/>
              </a:rPr>
              <a:t>.</a:t>
            </a:r>
          </a:p>
          <a:p>
            <a:pPr algn="just">
              <a:spcBef>
                <a:spcPts val="600"/>
              </a:spcBef>
              <a:buFont typeface="Wingdings" panose="05000000000000000000" pitchFamily="2" charset="2"/>
              <a:buChar char="Ø"/>
            </a:pPr>
            <a:r>
              <a:rPr lang="en-US" sz="2000" dirty="0" err="1" smtClean="0">
                <a:solidFill>
                  <a:srgbClr val="002060"/>
                </a:solidFill>
                <a:latin typeface="Times New Roman" panose="02020603050405020304" pitchFamily="18" charset="0"/>
                <a:cs typeface="Times New Roman" panose="02020603050405020304" pitchFamily="18" charset="0"/>
              </a:rPr>
              <a:t>Hiệp</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hội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Năng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lượng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không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biên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giới</a:t>
            </a:r>
            <a:r>
              <a:rPr lang="en-US" sz="2000" dirty="0">
                <a:solidFill>
                  <a:srgbClr val="002060"/>
                </a:solidFill>
                <a:latin typeface="Times New Roman" panose="02020603050405020304" pitchFamily="18" charset="0"/>
                <a:cs typeface="Times New Roman" panose="02020603050405020304" pitchFamily="18" charset="0"/>
              </a:rPr>
              <a:t> (ESF), </a:t>
            </a:r>
            <a:r>
              <a:rPr lang="en-US" sz="2000" dirty="0" err="1">
                <a:solidFill>
                  <a:srgbClr val="002060"/>
                </a:solidFill>
                <a:latin typeface="Times New Roman" panose="02020603050405020304" pitchFamily="18" charset="0"/>
                <a:cs typeface="Times New Roman" panose="02020603050405020304" pitchFamily="18" charset="0"/>
              </a:rPr>
              <a:t>Cộng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hòa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Pháp</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đào</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tạo</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nghề</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miễn</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phí</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cho</a:t>
            </a:r>
            <a:r>
              <a:rPr lang="en-US" sz="2000" dirty="0" smtClean="0">
                <a:solidFill>
                  <a:srgbClr val="002060"/>
                </a:solidFill>
                <a:latin typeface="Times New Roman" panose="02020603050405020304" pitchFamily="18" charset="0"/>
                <a:cs typeface="Times New Roman" panose="02020603050405020304" pitchFamily="18" charset="0"/>
              </a:rPr>
              <a:t> 112 </a:t>
            </a:r>
            <a:r>
              <a:rPr lang="en-US" sz="2000" dirty="0" err="1" smtClean="0">
                <a:solidFill>
                  <a:srgbClr val="002060"/>
                </a:solidFill>
                <a:latin typeface="Times New Roman" panose="02020603050405020304" pitchFamily="18" charset="0"/>
                <a:cs typeface="Times New Roman" panose="02020603050405020304" pitchFamily="18" charset="0"/>
              </a:rPr>
              <a:t>học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viên</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Cấp</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dụng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cụ</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và</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đồ</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nghề</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cho</a:t>
            </a:r>
            <a:r>
              <a:rPr lang="en-US" sz="2000" dirty="0" smtClean="0">
                <a:solidFill>
                  <a:srgbClr val="002060"/>
                </a:solidFill>
                <a:latin typeface="Times New Roman" panose="02020603050405020304" pitchFamily="18" charset="0"/>
                <a:cs typeface="Times New Roman" panose="02020603050405020304" pitchFamily="18" charset="0"/>
              </a:rPr>
              <a:t> HV.</a:t>
            </a:r>
          </a:p>
          <a:p>
            <a:pPr algn="just">
              <a:spcBef>
                <a:spcPts val="600"/>
              </a:spcBef>
              <a:buFont typeface="Wingdings" panose="05000000000000000000" pitchFamily="2" charset="2"/>
              <a:buChar char="Ø"/>
            </a:pPr>
            <a:r>
              <a:rPr lang="en-US" sz="2000" dirty="0" err="1">
                <a:solidFill>
                  <a:srgbClr val="002060"/>
                </a:solidFill>
                <a:latin typeface="Times New Roman" panose="02020603050405020304" pitchFamily="18" charset="0"/>
                <a:cs typeface="Times New Roman" panose="02020603050405020304" pitchFamily="18" charset="0"/>
              </a:rPr>
              <a:t>T</a:t>
            </a:r>
            <a:r>
              <a:rPr lang="en-US" sz="2000" dirty="0" err="1" smtClean="0">
                <a:solidFill>
                  <a:srgbClr val="002060"/>
                </a:solidFill>
                <a:latin typeface="Times New Roman" panose="02020603050405020304" pitchFamily="18" charset="0"/>
                <a:cs typeface="Times New Roman" panose="02020603050405020304" pitchFamily="18" charset="0"/>
              </a:rPr>
              <a:t>ổ</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chức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giáo</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dục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và</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đào</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tạo</a:t>
            </a:r>
            <a:r>
              <a:rPr lang="en-US" sz="2000" dirty="0">
                <a:solidFill>
                  <a:srgbClr val="002060"/>
                </a:solidFill>
                <a:latin typeface="Times New Roman" panose="02020603050405020304" pitchFamily="18" charset="0"/>
                <a:cs typeface="Times New Roman" panose="02020603050405020304" pitchFamily="18" charset="0"/>
              </a:rPr>
              <a:t> F+U </a:t>
            </a:r>
            <a:r>
              <a:rPr lang="en-US" sz="2000" dirty="0" smtClean="0">
                <a:solidFill>
                  <a:srgbClr val="002060"/>
                </a:solidFill>
                <a:latin typeface="Times New Roman" panose="02020603050405020304" pitchFamily="18" charset="0"/>
                <a:cs typeface="Times New Roman" panose="02020603050405020304" pitchFamily="18" charset="0"/>
              </a:rPr>
              <a:t>Sachsen, CHLB </a:t>
            </a:r>
            <a:r>
              <a:rPr lang="en-US" sz="2000" dirty="0" err="1" smtClean="0">
                <a:solidFill>
                  <a:srgbClr val="002060"/>
                </a:solidFill>
                <a:latin typeface="Times New Roman" panose="02020603050405020304" pitchFamily="18" charset="0"/>
                <a:cs typeface="Times New Roman" panose="02020603050405020304" pitchFamily="18" charset="0"/>
              </a:rPr>
              <a:t>Đức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Hợp</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tác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về</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đội</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ngũ</a:t>
            </a:r>
            <a:r>
              <a:rPr lang="en-US" sz="2000" dirty="0" smtClean="0">
                <a:solidFill>
                  <a:srgbClr val="002060"/>
                </a:solidFill>
                <a:latin typeface="Times New Roman" panose="02020603050405020304" pitchFamily="18" charset="0"/>
                <a:cs typeface="Times New Roman" panose="02020603050405020304" pitchFamily="18" charset="0"/>
              </a:rPr>
              <a:t> GV, </a:t>
            </a:r>
            <a:r>
              <a:rPr lang="en-US" sz="2000" dirty="0" err="1" smtClean="0">
                <a:solidFill>
                  <a:srgbClr val="002060"/>
                </a:solidFill>
                <a:latin typeface="Times New Roman" panose="02020603050405020304" pitchFamily="18" charset="0"/>
                <a:cs typeface="Times New Roman" panose="02020603050405020304" pitchFamily="18" charset="0"/>
              </a:rPr>
              <a:t>nghiên</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cứu</a:t>
            </a:r>
            <a:r>
              <a:rPr lang="en-US" sz="2000" dirty="0">
                <a:solidFill>
                  <a:srgbClr val="002060"/>
                </a:solidFill>
                <a:latin typeface="Times New Roman" panose="02020603050405020304" pitchFamily="18" charset="0"/>
                <a:cs typeface="Times New Roman" panose="02020603050405020304" pitchFamily="18" charset="0"/>
              </a:rPr>
              <a:t>,</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trao</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đổi</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thông</a:t>
            </a:r>
            <a:r>
              <a:rPr lang="en-US" sz="2000" dirty="0" smtClean="0">
                <a:solidFill>
                  <a:srgbClr val="002060"/>
                </a:solidFill>
                <a:latin typeface="Times New Roman" panose="02020603050405020304" pitchFamily="18" charset="0"/>
                <a:cs typeface="Times New Roman" panose="02020603050405020304" pitchFamily="18" charset="0"/>
              </a:rPr>
              <a:t> tin </a:t>
            </a:r>
            <a:r>
              <a:rPr lang="en-US" sz="2000" dirty="0" err="1" smtClean="0">
                <a:solidFill>
                  <a:srgbClr val="002060"/>
                </a:solidFill>
                <a:latin typeface="Times New Roman" panose="02020603050405020304" pitchFamily="18" charset="0"/>
                <a:cs typeface="Times New Roman" panose="02020603050405020304" pitchFamily="18" charset="0"/>
              </a:rPr>
              <a:t>ấn</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phẩm</a:t>
            </a:r>
            <a:r>
              <a:rPr lang="en-US" sz="2000" dirty="0" smtClean="0">
                <a:solidFill>
                  <a:srgbClr val="002060"/>
                </a:solidFill>
                <a:latin typeface="Times New Roman" panose="02020603050405020304" pitchFamily="18" charset="0"/>
                <a:cs typeface="Times New Roman" panose="02020603050405020304" pitchFamily="18" charset="0"/>
              </a:rPr>
              <a:t>.</a:t>
            </a:r>
          </a:p>
          <a:p>
            <a:pPr algn="just">
              <a:spcBef>
                <a:spcPts val="600"/>
              </a:spcBef>
              <a:buFont typeface="Wingdings" panose="05000000000000000000" pitchFamily="2" charset="2"/>
              <a:buChar char="Ø"/>
            </a:pPr>
            <a:r>
              <a:rPr lang="en-US" sz="2000" dirty="0" err="1">
                <a:solidFill>
                  <a:srgbClr val="002060"/>
                </a:solidFill>
                <a:latin typeface="Times New Roman" panose="02020603050405020304" pitchFamily="18" charset="0"/>
                <a:cs typeface="Times New Roman" panose="02020603050405020304" pitchFamily="18" charset="0"/>
              </a:rPr>
              <a:t>C</a:t>
            </a:r>
            <a:r>
              <a:rPr lang="en-US" sz="2000" dirty="0" err="1" smtClean="0">
                <a:solidFill>
                  <a:srgbClr val="002060"/>
                </a:solidFill>
                <a:latin typeface="Times New Roman" panose="02020603050405020304" pitchFamily="18" charset="0"/>
                <a:cs typeface="Times New Roman" panose="02020603050405020304" pitchFamily="18" charset="0"/>
              </a:rPr>
              <a:t>ông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ty</a:t>
            </a:r>
            <a:r>
              <a:rPr lang="en-US" sz="2000" dirty="0">
                <a:solidFill>
                  <a:srgbClr val="002060"/>
                </a:solidFill>
                <a:latin typeface="Times New Roman" panose="02020603050405020304" pitchFamily="18" charset="0"/>
                <a:cs typeface="Times New Roman" panose="02020603050405020304" pitchFamily="18" charset="0"/>
              </a:rPr>
              <a:t> Schneider </a:t>
            </a:r>
            <a:r>
              <a:rPr lang="en-US" sz="2000" dirty="0" smtClean="0">
                <a:solidFill>
                  <a:srgbClr val="002060"/>
                </a:solidFill>
                <a:latin typeface="Times New Roman" panose="02020603050405020304" pitchFamily="18" charset="0"/>
                <a:cs typeface="Times New Roman" panose="02020603050405020304" pitchFamily="18" charset="0"/>
              </a:rPr>
              <a:t>Electric: </a:t>
            </a:r>
            <a:r>
              <a:rPr lang="en-US" sz="2000" dirty="0" err="1" smtClean="0">
                <a:solidFill>
                  <a:srgbClr val="002060"/>
                </a:solidFill>
                <a:latin typeface="Times New Roman" panose="02020603050405020304" pitchFamily="18" charset="0"/>
                <a:cs typeface="Times New Roman" panose="02020603050405020304" pitchFamily="18" charset="0"/>
              </a:rPr>
              <a:t>Tài</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trợ</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phòng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thực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hành</a:t>
            </a:r>
            <a:r>
              <a:rPr lang="en-US" sz="2000" dirty="0" smtClean="0">
                <a:solidFill>
                  <a:srgbClr val="002060"/>
                </a:solidFill>
                <a:latin typeface="Times New Roman" panose="02020603050405020304" pitchFamily="18" charset="0"/>
                <a:cs typeface="Times New Roman" panose="02020603050405020304" pitchFamily="18" charset="0"/>
              </a:rPr>
              <a:t> 430.000 USD. </a:t>
            </a:r>
            <a:r>
              <a:rPr lang="en-US" sz="2000" dirty="0" err="1" smtClean="0">
                <a:solidFill>
                  <a:srgbClr val="002060"/>
                </a:solidFill>
                <a:latin typeface="Times New Roman" panose="02020603050405020304" pitchFamily="18" charset="0"/>
                <a:cs typeface="Times New Roman" panose="02020603050405020304" pitchFamily="18" charset="0"/>
              </a:rPr>
              <a:t>Cấp</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học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bổng</a:t>
            </a:r>
            <a:r>
              <a:rPr lang="en-US" sz="2000" dirty="0" smtClean="0">
                <a:solidFill>
                  <a:srgbClr val="002060"/>
                </a:solidFill>
                <a:latin typeface="Times New Roman" panose="02020603050405020304" pitchFamily="18" charset="0"/>
                <a:cs typeface="Times New Roman" panose="02020603050405020304" pitchFamily="18" charset="0"/>
              </a:rPr>
              <a:t> 300 USD </a:t>
            </a:r>
            <a:r>
              <a:rPr lang="en-US" sz="2000" dirty="0" err="1" smtClean="0">
                <a:solidFill>
                  <a:srgbClr val="002060"/>
                </a:solidFill>
                <a:latin typeface="Times New Roman" panose="02020603050405020304" pitchFamily="18" charset="0"/>
                <a:cs typeface="Times New Roman" panose="02020603050405020304" pitchFamily="18" charset="0"/>
              </a:rPr>
              <a:t>cho</a:t>
            </a:r>
            <a:r>
              <a:rPr lang="en-US" sz="2000" dirty="0" smtClean="0">
                <a:solidFill>
                  <a:srgbClr val="002060"/>
                </a:solidFill>
                <a:latin typeface="Times New Roman" panose="02020603050405020304" pitchFamily="18" charset="0"/>
                <a:cs typeface="Times New Roman" panose="02020603050405020304" pitchFamily="18" charset="0"/>
              </a:rPr>
              <a:t> 100 </a:t>
            </a:r>
            <a:r>
              <a:rPr lang="en-US" sz="2000" dirty="0" err="1" smtClean="0">
                <a:solidFill>
                  <a:srgbClr val="002060"/>
                </a:solidFill>
                <a:latin typeface="Times New Roman" panose="02020603050405020304" pitchFamily="18" charset="0"/>
                <a:cs typeface="Times New Roman" panose="02020603050405020304" pitchFamily="18" charset="0"/>
              </a:rPr>
              <a:t>học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viên</a:t>
            </a:r>
            <a:r>
              <a:rPr lang="en-US" sz="2000" dirty="0" smtClean="0">
                <a:solidFill>
                  <a:srgbClr val="002060"/>
                </a:solidFill>
                <a:latin typeface="Times New Roman" panose="02020603050405020304" pitchFamily="18" charset="0"/>
                <a:cs typeface="Times New Roman" panose="02020603050405020304" pitchFamily="18" charset="0"/>
              </a:rPr>
              <a:t>.</a:t>
            </a:r>
          </a:p>
          <a:p>
            <a:pPr algn="just">
              <a:spcBef>
                <a:spcPts val="600"/>
              </a:spcBef>
              <a:buFont typeface="Wingdings" panose="05000000000000000000" pitchFamily="2" charset="2"/>
              <a:buChar char="Ø"/>
            </a:pPr>
            <a:r>
              <a:rPr lang="en-US" sz="2000" dirty="0" err="1">
                <a:solidFill>
                  <a:srgbClr val="002060"/>
                </a:solidFill>
                <a:latin typeface="Times New Roman" panose="02020603050405020304" pitchFamily="18" charset="0"/>
                <a:cs typeface="Times New Roman" panose="02020603050405020304" pitchFamily="18" charset="0"/>
              </a:rPr>
              <a:t>T</a:t>
            </a:r>
            <a:r>
              <a:rPr lang="en-US" sz="2000" dirty="0" err="1" smtClean="0">
                <a:solidFill>
                  <a:srgbClr val="002060"/>
                </a:solidFill>
                <a:latin typeface="Times New Roman" panose="02020603050405020304" pitchFamily="18" charset="0"/>
                <a:cs typeface="Times New Roman" panose="02020603050405020304" pitchFamily="18" charset="0"/>
              </a:rPr>
              <a:t>ập</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đoàn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smtClean="0">
                <a:solidFill>
                  <a:srgbClr val="002060"/>
                </a:solidFill>
                <a:latin typeface="Times New Roman" panose="02020603050405020304" pitchFamily="18" charset="0"/>
                <a:cs typeface="Times New Roman" panose="02020603050405020304" pitchFamily="18" charset="0"/>
              </a:rPr>
              <a:t>KONE: </a:t>
            </a:r>
            <a:r>
              <a:rPr lang="en-US" sz="2000" dirty="0" err="1" smtClean="0">
                <a:solidFill>
                  <a:srgbClr val="002060"/>
                </a:solidFill>
                <a:latin typeface="Times New Roman" panose="02020603050405020304" pitchFamily="18" charset="0"/>
                <a:cs typeface="Times New Roman" panose="02020603050405020304" pitchFamily="18" charset="0"/>
              </a:rPr>
              <a:t>Xây</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dựng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trung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tâm</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đào</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tạo</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thang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máy</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thang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cuốn</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với</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khoảng</a:t>
            </a:r>
            <a:r>
              <a:rPr lang="en-US" sz="2000" dirty="0" smtClean="0">
                <a:solidFill>
                  <a:srgbClr val="002060"/>
                </a:solidFill>
                <a:latin typeface="Times New Roman" panose="02020603050405020304" pitchFamily="18" charset="0"/>
                <a:cs typeface="Times New Roman" panose="02020603050405020304" pitchFamily="18" charset="0"/>
              </a:rPr>
              <a:t> 15 </a:t>
            </a:r>
            <a:r>
              <a:rPr lang="en-US" sz="2000" dirty="0" err="1" smtClean="0">
                <a:solidFill>
                  <a:srgbClr val="002060"/>
                </a:solidFill>
                <a:latin typeface="Times New Roman" panose="02020603050405020304" pitchFamily="18" charset="0"/>
                <a:cs typeface="Times New Roman" panose="02020603050405020304" pitchFamily="18" charset="0"/>
              </a:rPr>
              <a:t>tỷ</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đồng</a:t>
            </a:r>
            <a:r>
              <a:rPr lang="en-US" sz="2000" dirty="0" smtClean="0">
                <a:solidFill>
                  <a:srgbClr val="002060"/>
                </a:solidFill>
                <a:latin typeface="Times New Roman" panose="02020603050405020304" pitchFamily="18" charset="0"/>
                <a:cs typeface="Times New Roman" panose="02020603050405020304" pitchFamily="18" charset="0"/>
              </a:rPr>
              <a:t> VN.</a:t>
            </a:r>
          </a:p>
          <a:p>
            <a:pPr algn="just">
              <a:spcBef>
                <a:spcPts val="600"/>
              </a:spcBef>
              <a:buFont typeface="Wingdings" panose="05000000000000000000" pitchFamily="2" charset="2"/>
              <a:buChar char="Ø"/>
            </a:pPr>
            <a:r>
              <a:rPr lang="en-US" sz="2000" dirty="0" err="1" smtClean="0">
                <a:solidFill>
                  <a:srgbClr val="002060"/>
                </a:solidFill>
                <a:latin typeface="Times New Roman" panose="02020603050405020304" pitchFamily="18" charset="0"/>
                <a:cs typeface="Times New Roman" panose="02020603050405020304" pitchFamily="18" charset="0"/>
              </a:rPr>
              <a:t>Học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bổng</a:t>
            </a:r>
            <a:r>
              <a:rPr lang="en-US" sz="2000" dirty="0" smtClean="0">
                <a:solidFill>
                  <a:srgbClr val="002060"/>
                </a:solidFill>
                <a:latin typeface="Times New Roman" panose="02020603050405020304" pitchFamily="18" charset="0"/>
                <a:cs typeface="Times New Roman" panose="02020603050405020304" pitchFamily="18" charset="0"/>
              </a:rPr>
              <a:t> HEEAP: </a:t>
            </a:r>
            <a:r>
              <a:rPr lang="en-US" sz="2000" dirty="0" err="1" smtClean="0">
                <a:solidFill>
                  <a:srgbClr val="002060"/>
                </a:solidFill>
                <a:latin typeface="Times New Roman" panose="02020603050405020304" pitchFamily="18" charset="0"/>
                <a:cs typeface="Times New Roman" panose="02020603050405020304" pitchFamily="18" charset="0"/>
              </a:rPr>
              <a:t>Cấp</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học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bổng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cho</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nữ</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sinh</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viên</a:t>
            </a:r>
            <a:r>
              <a:rPr lang="en-US" sz="2000" dirty="0" smtClean="0">
                <a:solidFill>
                  <a:srgbClr val="002060"/>
                </a:solidFill>
                <a:latin typeface="Times New Roman" panose="02020603050405020304" pitchFamily="18" charset="0"/>
                <a:cs typeface="Times New Roman" panose="02020603050405020304" pitchFamily="18" charset="0"/>
              </a:rPr>
              <a:t> 39.000.0000 đ</a:t>
            </a:r>
          </a:p>
          <a:p>
            <a:pPr>
              <a:spcBef>
                <a:spcPts val="600"/>
              </a:spcBef>
              <a:buFont typeface="Wingdings" panose="05000000000000000000" pitchFamily="2" charset="2"/>
              <a:buChar char="Ø"/>
            </a:pPr>
            <a:endParaRPr lang="en-US" sz="2000" dirty="0">
              <a:solidFill>
                <a:srgbClr val="002060"/>
              </a:solidFill>
              <a:latin typeface="Times New Roman" panose="02020603050405020304" pitchFamily="18" charset="0"/>
              <a:cs typeface="Times New Roman" panose="02020603050405020304" pitchFamily="18" charset="0"/>
            </a:endParaRPr>
          </a:p>
          <a:p>
            <a:pPr>
              <a:spcBef>
                <a:spcPts val="600"/>
              </a:spcBef>
              <a:buFont typeface="Wingdings" panose="05000000000000000000" pitchFamily="2" charset="2"/>
              <a:buChar char="Ø"/>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152400" y="4572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268111" y="1219200"/>
            <a:ext cx="8571089" cy="457245"/>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vi-VN" sz="2800" b="1">
                <a:solidFill>
                  <a:srgbClr val="002060"/>
                </a:solidFill>
                <a:latin typeface="Times New Roman" panose="02020603050405020304" pitchFamily="18" charset="0"/>
                <a:cs typeface="Times New Roman" panose="02020603050405020304" pitchFamily="18" charset="0"/>
              </a:rPr>
              <a:t>Nội dung </a:t>
            </a:r>
            <a:r>
              <a:rPr lang="en-US" sz="2800" b="1" smtClean="0">
                <a:solidFill>
                  <a:srgbClr val="002060"/>
                </a:solidFill>
                <a:latin typeface="Times New Roman" panose="02020603050405020304" pitchFamily="18" charset="0"/>
                <a:cs typeface="Times New Roman" panose="02020603050405020304" pitchFamily="18" charset="0"/>
              </a:rPr>
              <a:t>h</a:t>
            </a:r>
            <a:r>
              <a:rPr lang="vi-VN" sz="2800" b="1" smtClean="0">
                <a:solidFill>
                  <a:srgbClr val="002060"/>
                </a:solidFill>
                <a:latin typeface="Times New Roman" panose="02020603050405020304" pitchFamily="18" charset="0"/>
                <a:cs typeface="Times New Roman" panose="02020603050405020304" pitchFamily="18" charset="0"/>
              </a:rPr>
              <a:t>ợp </a:t>
            </a:r>
            <a:r>
              <a:rPr lang="vi-VN" sz="2800" b="1">
                <a:solidFill>
                  <a:srgbClr val="002060"/>
                </a:solidFill>
                <a:latin typeface="Times New Roman" panose="02020603050405020304" pitchFamily="18" charset="0"/>
                <a:cs typeface="Times New Roman" panose="02020603050405020304" pitchFamily="18" charset="0"/>
              </a:rPr>
              <a:t>tác quốc tế</a:t>
            </a:r>
            <a:endParaRPr lang="en-US" sz="2800" b="1">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29723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p:cNvSpPr txBox="1">
            <a:spLocks/>
          </p:cNvSpPr>
          <p:nvPr/>
        </p:nvSpPr>
        <p:spPr>
          <a:xfrm>
            <a:off x="152400" y="457200"/>
            <a:ext cx="6172200" cy="914400"/>
          </a:xfrm>
          <a:prstGeom prst="rect">
            <a:avLst/>
          </a:prstGeom>
        </p:spPr>
        <p:txBody>
          <a:bodyPr vert="horz" lIns="91440" tIns="45720" rIns="91440" bIns="45720" rtlCol="0" anchor="t">
            <a:normAutofit fontScale="77500" lnSpcReduction="200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tabLst>
                <a:tab pos="1493838" algn="l"/>
              </a:tabLst>
            </a:pPr>
            <a:r>
              <a:rPr lang="en-US" sz="4000" b="1" smtClean="0">
                <a:solidFill>
                  <a:srgbClr val="FF0000"/>
                </a:solidFill>
                <a:latin typeface="Times New Roman" panose="02020603050405020304" pitchFamily="18" charset="0"/>
                <a:cs typeface="Times New Roman" panose="02020603050405020304" pitchFamily="18" charset="0"/>
              </a:rPr>
              <a:t>Phần 1:	Thực trạng </a:t>
            </a:r>
          </a:p>
          <a:p>
            <a:pPr fontAlgn="auto">
              <a:spcAft>
                <a:spcPts val="0"/>
              </a:spcAft>
              <a:tabLst>
                <a:tab pos="1493838" algn="l"/>
              </a:tabLst>
            </a:pPr>
            <a:r>
              <a:rPr lang="en-US" sz="4000" b="1" smtClean="0">
                <a:solidFill>
                  <a:srgbClr val="FF0000"/>
                </a:solidFill>
                <a:latin typeface="Times New Roman" panose="02020603050405020304" pitchFamily="18" charset="0"/>
                <a:cs typeface="Times New Roman" panose="02020603050405020304" pitchFamily="18" charset="0"/>
              </a:rPr>
              <a:t>	nhà trường(tt)</a:t>
            </a:r>
            <a:endParaRPr lang="en-US" sz="4000" dirty="0">
              <a:latin typeface="Times New Roman" panose="02020603050405020304" pitchFamily="18" charset="0"/>
              <a:cs typeface="Times New Roman" panose="02020603050405020304" pitchFamily="18" charset="0"/>
            </a:endParaRPr>
          </a:p>
        </p:txBody>
      </p:sp>
      <p:sp>
        <p:nvSpPr>
          <p:cNvPr id="11" name="Content Placeholder 2"/>
          <p:cNvSpPr txBox="1">
            <a:spLocks/>
          </p:cNvSpPr>
          <p:nvPr/>
        </p:nvSpPr>
        <p:spPr>
          <a:xfrm>
            <a:off x="268111" y="1600155"/>
            <a:ext cx="5827889" cy="457245"/>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n-US" sz="2800" b="1" smtClean="0">
                <a:solidFill>
                  <a:srgbClr val="002060"/>
                </a:solidFill>
                <a:latin typeface="Times New Roman" panose="02020603050405020304" pitchFamily="18" charset="0"/>
                <a:cs typeface="Times New Roman" panose="02020603050405020304" pitchFamily="18" charset="0"/>
              </a:rPr>
              <a:t>H</a:t>
            </a:r>
            <a:r>
              <a:rPr lang="vi-VN" sz="2800" b="1" smtClean="0">
                <a:solidFill>
                  <a:srgbClr val="002060"/>
                </a:solidFill>
                <a:latin typeface="Times New Roman" panose="02020603050405020304" pitchFamily="18" charset="0"/>
                <a:cs typeface="Times New Roman" panose="02020603050405020304" pitchFamily="18" charset="0"/>
              </a:rPr>
              <a:t>ợp </a:t>
            </a:r>
            <a:r>
              <a:rPr lang="vi-VN" sz="2800" b="1">
                <a:solidFill>
                  <a:srgbClr val="002060"/>
                </a:solidFill>
                <a:latin typeface="Times New Roman" panose="02020603050405020304" pitchFamily="18" charset="0"/>
                <a:cs typeface="Times New Roman" panose="02020603050405020304" pitchFamily="18" charset="0"/>
              </a:rPr>
              <a:t>tác quốc tế</a:t>
            </a:r>
            <a:endParaRPr lang="en-US" sz="2800" b="1">
              <a:solidFill>
                <a:srgbClr val="002060"/>
              </a:solidFill>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0"/>
            <a:ext cx="2590800" cy="6880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2411413"/>
            <a:ext cx="5767387" cy="3608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90628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949152078"/>
              </p:ext>
            </p:extLst>
          </p:nvPr>
        </p:nvGraphicFramePr>
        <p:xfrm>
          <a:off x="457200" y="2996859"/>
          <a:ext cx="8229599" cy="3708744"/>
        </p:xfrm>
        <a:graphic>
          <a:graphicData uri="http://schemas.openxmlformats.org/drawingml/2006/table">
            <a:tbl>
              <a:tblPr firstRow="1" firstCol="1" bandRow="1">
                <a:tableStyleId>{BC89EF96-8CEA-46FF-86C4-4CE0E7609802}</a:tableStyleId>
              </a:tblPr>
              <a:tblGrid>
                <a:gridCol w="754722">
                  <a:extLst>
                    <a:ext uri="{9D8B030D-6E8A-4147-A177-3AD203B41FA5}">
                      <a16:colId xmlns:a16="http://schemas.microsoft.com/office/drawing/2014/main" xmlns="" val="20000"/>
                    </a:ext>
                  </a:extLst>
                </a:gridCol>
                <a:gridCol w="3954030">
                  <a:extLst>
                    <a:ext uri="{9D8B030D-6E8A-4147-A177-3AD203B41FA5}">
                      <a16:colId xmlns:a16="http://schemas.microsoft.com/office/drawing/2014/main" xmlns="" val="20001"/>
                    </a:ext>
                  </a:extLst>
                </a:gridCol>
                <a:gridCol w="1874748">
                  <a:extLst>
                    <a:ext uri="{9D8B030D-6E8A-4147-A177-3AD203B41FA5}">
                      <a16:colId xmlns:a16="http://schemas.microsoft.com/office/drawing/2014/main" xmlns="" val="20002"/>
                    </a:ext>
                  </a:extLst>
                </a:gridCol>
                <a:gridCol w="1646099">
                  <a:extLst>
                    <a:ext uri="{9D8B030D-6E8A-4147-A177-3AD203B41FA5}">
                      <a16:colId xmlns:a16="http://schemas.microsoft.com/office/drawing/2014/main" xmlns="" val="20003"/>
                    </a:ext>
                  </a:extLst>
                </a:gridCol>
              </a:tblGrid>
              <a:tr h="483126">
                <a:tc>
                  <a:txBody>
                    <a:bodyPr/>
                    <a:lstStyle/>
                    <a:p>
                      <a:pPr marL="0" marR="0" algn="ctr">
                        <a:lnSpc>
                          <a:spcPct val="115000"/>
                        </a:lnSpc>
                        <a:spcBef>
                          <a:spcPts val="300"/>
                        </a:spcBef>
                        <a:spcAft>
                          <a:spcPts val="3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STT</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60045" algn="ctr">
                        <a:lnSpc>
                          <a:spcPct val="115000"/>
                        </a:lnSpc>
                        <a:spcBef>
                          <a:spcPts val="300"/>
                        </a:spcBef>
                        <a:spcAft>
                          <a:spcPts val="300"/>
                        </a:spcAft>
                        <a:tabLst>
                          <a:tab pos="720090" algn="l"/>
                        </a:tabLst>
                      </a:pPr>
                      <a:r>
                        <a:rPr lang="en-US" sz="2000" dirty="0" err="1">
                          <a:solidFill>
                            <a:srgbClr val="002060"/>
                          </a:solidFill>
                          <a:effectLst/>
                          <a:latin typeface="Times New Roman" panose="02020603050405020304" pitchFamily="18" charset="0"/>
                          <a:cs typeface="Times New Roman" panose="02020603050405020304" pitchFamily="18" charset="0"/>
                        </a:rPr>
                        <a:t>Hệ</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đào</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tạo</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92075" algn="ctr">
                        <a:lnSpc>
                          <a:spcPct val="115000"/>
                        </a:lnSpc>
                        <a:spcBef>
                          <a:spcPts val="300"/>
                        </a:spcBef>
                        <a:spcAft>
                          <a:spcPts val="300"/>
                        </a:spcAft>
                      </a:pPr>
                      <a:r>
                        <a:rPr lang="en-US" sz="2000" dirty="0" err="1">
                          <a:solidFill>
                            <a:srgbClr val="002060"/>
                          </a:solidFill>
                          <a:effectLst/>
                          <a:latin typeface="Times New Roman" panose="02020603050405020304" pitchFamily="18" charset="0"/>
                          <a:cs typeface="Times New Roman" panose="02020603050405020304" pitchFamily="18" charset="0"/>
                        </a:rPr>
                        <a:t>Mã</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ngành</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02870" algn="ctr">
                        <a:lnSpc>
                          <a:spcPct val="115000"/>
                        </a:lnSpc>
                        <a:spcBef>
                          <a:spcPts val="300"/>
                        </a:spcBef>
                        <a:spcAft>
                          <a:spcPts val="300"/>
                        </a:spcAft>
                      </a:pPr>
                      <a:r>
                        <a:rPr lang="en-US" sz="2000">
                          <a:solidFill>
                            <a:srgbClr val="002060"/>
                          </a:solidFill>
                          <a:effectLst/>
                          <a:latin typeface="Times New Roman" panose="02020603050405020304" pitchFamily="18" charset="0"/>
                          <a:cs typeface="Times New Roman" panose="02020603050405020304" pitchFamily="18" charset="0"/>
                        </a:rPr>
                        <a:t>Số lượng HS</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extLst>
                  <a:ext uri="{0D108BD9-81ED-4DB2-BD59-A6C34878D82A}">
                    <a16:rowId xmlns:a16="http://schemas.microsoft.com/office/drawing/2014/main" xmlns="" val="10000"/>
                  </a:ext>
                </a:extLst>
              </a:tr>
              <a:tr h="358402">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1</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300"/>
                        </a:spcBef>
                        <a:spcAft>
                          <a:spcPts val="300"/>
                        </a:spcAft>
                      </a:pPr>
                      <a:r>
                        <a:rPr lang="en-US" sz="2000" dirty="0">
                          <a:solidFill>
                            <a:srgbClr val="002060"/>
                          </a:solidFill>
                          <a:effectLst/>
                          <a:latin typeface="Times New Roman" panose="02020603050405020304" pitchFamily="18" charset="0"/>
                          <a:cs typeface="Times New Roman" panose="02020603050405020304" pitchFamily="18" charset="0"/>
                        </a:rPr>
                        <a:t>Cao </a:t>
                      </a:r>
                      <a:r>
                        <a:rPr lang="en-US" sz="2000" dirty="0" err="1">
                          <a:solidFill>
                            <a:srgbClr val="002060"/>
                          </a:solidFill>
                          <a:effectLst/>
                          <a:latin typeface="Times New Roman" panose="02020603050405020304" pitchFamily="18" charset="0"/>
                          <a:cs typeface="Times New Roman" panose="02020603050405020304" pitchFamily="18" charset="0"/>
                        </a:rPr>
                        <a:t>đẳng</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nghề</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60045" algn="ct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60045" algn="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1"/>
                  </a:ext>
                </a:extLst>
              </a:tr>
              <a:tr h="358402">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 </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300"/>
                        </a:spcBef>
                        <a:spcAft>
                          <a:spcPts val="300"/>
                        </a:spcAft>
                      </a:pPr>
                      <a:r>
                        <a:rPr lang="en-US" sz="2000" i="1" dirty="0" err="1">
                          <a:solidFill>
                            <a:srgbClr val="002060"/>
                          </a:solidFill>
                          <a:effectLst/>
                          <a:latin typeface="Times New Roman" panose="02020603050405020304" pitchFamily="18" charset="0"/>
                          <a:cs typeface="Times New Roman" panose="02020603050405020304" pitchFamily="18" charset="0"/>
                        </a:rPr>
                        <a:t>Công</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nghệ</a:t>
                      </a:r>
                      <a:r>
                        <a:rPr lang="en-US" sz="2000" i="1" dirty="0">
                          <a:solidFill>
                            <a:srgbClr val="002060"/>
                          </a:solidFill>
                          <a:effectLst/>
                          <a:latin typeface="Times New Roman" panose="02020603050405020304" pitchFamily="18" charset="0"/>
                          <a:cs typeface="Times New Roman" panose="02020603050405020304" pitchFamily="18" charset="0"/>
                        </a:rPr>
                        <a:t> Ô </a:t>
                      </a:r>
                      <a:r>
                        <a:rPr lang="en-US" sz="2000" i="1" dirty="0" err="1">
                          <a:solidFill>
                            <a:srgbClr val="002060"/>
                          </a:solidFill>
                          <a:effectLst/>
                          <a:latin typeface="Times New Roman" panose="02020603050405020304" pitchFamily="18" charset="0"/>
                          <a:cs typeface="Times New Roman" panose="02020603050405020304" pitchFamily="18" charset="0"/>
                        </a:rPr>
                        <a:t>tô</a:t>
                      </a:r>
                      <a:endParaRPr lang="en-US" sz="2000" i="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360000" marR="68580" marT="0" marB="0" anchor="ctr"/>
                </a:tc>
                <a:tc>
                  <a:txBody>
                    <a:bodyPr/>
                    <a:lstStyle/>
                    <a:p>
                      <a:pPr marL="0" marR="0" indent="-22225" algn="ct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50510222</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300"/>
                        </a:spcBef>
                        <a:spcAft>
                          <a:spcPts val="300"/>
                        </a:spcAft>
                      </a:pPr>
                      <a:r>
                        <a:rPr lang="en-US" sz="2000" dirty="0">
                          <a:solidFill>
                            <a:srgbClr val="002060"/>
                          </a:solidFill>
                          <a:effectLst/>
                          <a:latin typeface="Times New Roman" panose="02020603050405020304" pitchFamily="18" charset="0"/>
                          <a:cs typeface="Times New Roman" panose="02020603050405020304" pitchFamily="18" charset="0"/>
                        </a:rPr>
                        <a:t>213</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2"/>
                  </a:ext>
                </a:extLst>
              </a:tr>
              <a:tr h="358402">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2</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300"/>
                        </a:spcBef>
                        <a:spcAft>
                          <a:spcPts val="300"/>
                        </a:spcAft>
                      </a:pPr>
                      <a:r>
                        <a:rPr lang="en-US" sz="2000" dirty="0" err="1">
                          <a:solidFill>
                            <a:srgbClr val="002060"/>
                          </a:solidFill>
                          <a:effectLst/>
                          <a:latin typeface="Times New Roman" panose="02020603050405020304" pitchFamily="18" charset="0"/>
                          <a:cs typeface="Times New Roman" panose="02020603050405020304" pitchFamily="18" charset="0"/>
                        </a:rPr>
                        <a:t>Trung</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cấp</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nghề</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60045" algn="ctr">
                        <a:lnSpc>
                          <a:spcPct val="115000"/>
                        </a:lnSpc>
                        <a:spcBef>
                          <a:spcPts val="300"/>
                        </a:spcBef>
                        <a:spcAft>
                          <a:spcPts val="3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 </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60045" algn="r">
                        <a:lnSpc>
                          <a:spcPct val="115000"/>
                        </a:lnSpc>
                        <a:spcBef>
                          <a:spcPts val="300"/>
                        </a:spcBef>
                        <a:spcAft>
                          <a:spcPts val="3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 </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3"/>
                  </a:ext>
                </a:extLst>
              </a:tr>
              <a:tr h="358402">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 </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300"/>
                        </a:spcBef>
                        <a:spcAft>
                          <a:spcPts val="300"/>
                        </a:spcAft>
                      </a:pPr>
                      <a:r>
                        <a:rPr lang="en-US" sz="2000" i="1">
                          <a:solidFill>
                            <a:srgbClr val="002060"/>
                          </a:solidFill>
                          <a:effectLst/>
                          <a:latin typeface="Times New Roman" panose="02020603050405020304" pitchFamily="18" charset="0"/>
                          <a:cs typeface="Times New Roman" panose="02020603050405020304" pitchFamily="18" charset="0"/>
                        </a:rPr>
                        <a:t>Công nghệ Ô tô</a:t>
                      </a:r>
                      <a:endParaRPr lang="en-US" sz="2000" i="1">
                        <a:solidFill>
                          <a:srgbClr val="002060"/>
                        </a:solidFill>
                        <a:effectLst/>
                        <a:latin typeface="Times New Roman" panose="02020603050405020304" pitchFamily="18" charset="0"/>
                        <a:ea typeface="Times New Roman"/>
                        <a:cs typeface="Times New Roman" panose="02020603050405020304" pitchFamily="18" charset="0"/>
                      </a:endParaRPr>
                    </a:p>
                  </a:txBody>
                  <a:tcPr marL="360000" marR="68580" marT="0" marB="0" anchor="ctr"/>
                </a:tc>
                <a:tc>
                  <a:txBody>
                    <a:bodyPr/>
                    <a:lstStyle/>
                    <a:p>
                      <a:pPr marL="0" marR="0" indent="92075" algn="ctr">
                        <a:lnSpc>
                          <a:spcPct val="115000"/>
                        </a:lnSpc>
                        <a:spcBef>
                          <a:spcPts val="300"/>
                        </a:spcBef>
                        <a:spcAft>
                          <a:spcPts val="300"/>
                        </a:spcAft>
                      </a:pPr>
                      <a:r>
                        <a:rPr lang="en-US" sz="2000" dirty="0">
                          <a:solidFill>
                            <a:srgbClr val="002060"/>
                          </a:solidFill>
                          <a:effectLst/>
                          <a:latin typeface="Times New Roman" panose="02020603050405020304" pitchFamily="18" charset="0"/>
                          <a:cs typeface="Times New Roman" panose="02020603050405020304" pitchFamily="18" charset="0"/>
                        </a:rPr>
                        <a:t>40510222</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300"/>
                        </a:spcBef>
                        <a:spcAft>
                          <a:spcPts val="3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259</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4"/>
                  </a:ext>
                </a:extLst>
              </a:tr>
              <a:tr h="358402">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3</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1430">
                        <a:lnSpc>
                          <a:spcPct val="115000"/>
                        </a:lnSpc>
                        <a:spcBef>
                          <a:spcPts val="300"/>
                        </a:spcBef>
                        <a:spcAft>
                          <a:spcPts val="300"/>
                        </a:spcAft>
                      </a:pPr>
                      <a:r>
                        <a:rPr lang="en-US" sz="2000" dirty="0">
                          <a:solidFill>
                            <a:srgbClr val="002060"/>
                          </a:solidFill>
                          <a:effectLst/>
                          <a:latin typeface="Times New Roman" panose="02020603050405020304" pitchFamily="18" charset="0"/>
                          <a:cs typeface="Times New Roman" panose="02020603050405020304" pitchFamily="18" charset="0"/>
                        </a:rPr>
                        <a:t>Cao </a:t>
                      </a:r>
                      <a:r>
                        <a:rPr lang="en-US" sz="2000" dirty="0" err="1">
                          <a:solidFill>
                            <a:srgbClr val="002060"/>
                          </a:solidFill>
                          <a:effectLst/>
                          <a:latin typeface="Times New Roman" panose="02020603050405020304" pitchFamily="18" charset="0"/>
                          <a:cs typeface="Times New Roman" panose="02020603050405020304" pitchFamily="18" charset="0"/>
                        </a:rPr>
                        <a:t>đẳng</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chuyên</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nghiệp</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4925" algn="ctr">
                        <a:lnSpc>
                          <a:spcPct val="115000"/>
                        </a:lnSpc>
                        <a:spcBef>
                          <a:spcPts val="300"/>
                        </a:spcBef>
                        <a:spcAft>
                          <a:spcPts val="3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51510205</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300"/>
                        </a:spcBef>
                        <a:spcAft>
                          <a:spcPts val="3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1.577</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5"/>
                  </a:ext>
                </a:extLst>
              </a:tr>
              <a:tr h="358402">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4</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300"/>
                        </a:spcBef>
                        <a:spcAft>
                          <a:spcPts val="300"/>
                        </a:spcAft>
                      </a:pPr>
                      <a:r>
                        <a:rPr lang="en-US" sz="2000">
                          <a:solidFill>
                            <a:srgbClr val="002060"/>
                          </a:solidFill>
                          <a:effectLst/>
                          <a:latin typeface="Times New Roman" panose="02020603050405020304" pitchFamily="18" charset="0"/>
                          <a:cs typeface="Times New Roman" panose="02020603050405020304" pitchFamily="18" charset="0"/>
                        </a:rPr>
                        <a:t>Cao đẳng liên thông</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92075" algn="ct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51510205</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300"/>
                        </a:spcBef>
                        <a:spcAft>
                          <a:spcPts val="300"/>
                        </a:spcAft>
                      </a:pPr>
                      <a:r>
                        <a:rPr lang="en-US" sz="2000" dirty="0">
                          <a:solidFill>
                            <a:srgbClr val="002060"/>
                          </a:solidFill>
                          <a:effectLst/>
                          <a:latin typeface="Times New Roman" panose="02020603050405020304" pitchFamily="18" charset="0"/>
                          <a:cs typeface="Times New Roman" panose="02020603050405020304" pitchFamily="18" charset="0"/>
                        </a:rPr>
                        <a:t>40</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6"/>
                  </a:ext>
                </a:extLst>
              </a:tr>
              <a:tr h="358402">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5</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300"/>
                        </a:spcBef>
                        <a:spcAft>
                          <a:spcPts val="300"/>
                        </a:spcAft>
                      </a:pPr>
                      <a:r>
                        <a:rPr lang="en-US" sz="2000">
                          <a:solidFill>
                            <a:srgbClr val="002060"/>
                          </a:solidFill>
                          <a:effectLst/>
                          <a:latin typeface="Times New Roman" panose="02020603050405020304" pitchFamily="18" charset="0"/>
                          <a:cs typeface="Times New Roman" panose="02020603050405020304" pitchFamily="18" charset="0"/>
                        </a:rPr>
                        <a:t>Trung cấp chuyên nghiệp</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92075" algn="ctr">
                        <a:lnSpc>
                          <a:spcPct val="115000"/>
                        </a:lnSpc>
                        <a:spcBef>
                          <a:spcPts val="300"/>
                        </a:spcBef>
                        <a:spcAft>
                          <a:spcPts val="3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 </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02870" algn="r">
                        <a:lnSpc>
                          <a:spcPct val="115000"/>
                        </a:lnSpc>
                        <a:spcBef>
                          <a:spcPts val="300"/>
                        </a:spcBef>
                        <a:spcAft>
                          <a:spcPts val="300"/>
                        </a:spcAft>
                      </a:pPr>
                      <a:r>
                        <a:rPr lang="en-US" sz="2000" dirty="0">
                          <a:solidFill>
                            <a:srgbClr val="002060"/>
                          </a:solidFill>
                          <a:effectLst/>
                          <a:latin typeface="Times New Roman" panose="02020603050405020304" pitchFamily="18" charset="0"/>
                          <a:cs typeface="Times New Roman" panose="02020603050405020304" pitchFamily="18" charset="0"/>
                        </a:rPr>
                        <a:t> </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7"/>
                  </a:ext>
                </a:extLst>
              </a:tr>
              <a:tr h="358402">
                <a:tc>
                  <a:txBody>
                    <a:bodyPr/>
                    <a:lstStyle/>
                    <a:p>
                      <a:pPr marL="0" marR="0" algn="ct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300"/>
                        </a:spcBef>
                        <a:spcAft>
                          <a:spcPts val="300"/>
                        </a:spcAft>
                      </a:pPr>
                      <a:r>
                        <a:rPr lang="en-US" sz="2000" i="1">
                          <a:solidFill>
                            <a:srgbClr val="002060"/>
                          </a:solidFill>
                          <a:effectLst/>
                          <a:latin typeface="Times New Roman" panose="02020603050405020304" pitchFamily="18" charset="0"/>
                          <a:cs typeface="Times New Roman" panose="02020603050405020304" pitchFamily="18" charset="0"/>
                        </a:rPr>
                        <a:t>Bảo trì và </a:t>
                      </a:r>
                      <a:r>
                        <a:rPr lang="en-US" sz="2000" i="1" smtClean="0">
                          <a:solidFill>
                            <a:srgbClr val="002060"/>
                          </a:solidFill>
                          <a:effectLst/>
                          <a:latin typeface="Times New Roman" panose="02020603050405020304" pitchFamily="18" charset="0"/>
                          <a:cs typeface="Times New Roman" panose="02020603050405020304" pitchFamily="18" charset="0"/>
                        </a:rPr>
                        <a:t>Sửa </a:t>
                      </a:r>
                      <a:r>
                        <a:rPr lang="en-US" sz="2000" i="1">
                          <a:solidFill>
                            <a:srgbClr val="002060"/>
                          </a:solidFill>
                          <a:effectLst/>
                          <a:latin typeface="Times New Roman" panose="02020603050405020304" pitchFamily="18" charset="0"/>
                          <a:cs typeface="Times New Roman" panose="02020603050405020304" pitchFamily="18" charset="0"/>
                        </a:rPr>
                        <a:t>chữa Ô tô</a:t>
                      </a:r>
                      <a:endParaRPr lang="en-US" sz="2000" i="1">
                        <a:solidFill>
                          <a:srgbClr val="002060"/>
                        </a:solidFill>
                        <a:effectLst/>
                        <a:latin typeface="Times New Roman" panose="02020603050405020304" pitchFamily="18" charset="0"/>
                        <a:ea typeface="Times New Roman"/>
                        <a:cs typeface="Times New Roman" panose="02020603050405020304" pitchFamily="18" charset="0"/>
                      </a:endParaRPr>
                    </a:p>
                  </a:txBody>
                  <a:tcPr marL="360000" marR="68580" marT="0" marB="0" anchor="ctr"/>
                </a:tc>
                <a:tc>
                  <a:txBody>
                    <a:bodyPr/>
                    <a:lstStyle/>
                    <a:p>
                      <a:pPr marL="0" marR="0" indent="92075" algn="ct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42510225</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300"/>
                        </a:spcBef>
                        <a:spcAft>
                          <a:spcPts val="300"/>
                        </a:spcAft>
                      </a:pPr>
                      <a:r>
                        <a:rPr lang="en-US" sz="2000" dirty="0">
                          <a:solidFill>
                            <a:srgbClr val="002060"/>
                          </a:solidFill>
                          <a:effectLst/>
                          <a:latin typeface="Times New Roman" panose="02020603050405020304" pitchFamily="18" charset="0"/>
                          <a:cs typeface="Times New Roman" panose="02020603050405020304" pitchFamily="18" charset="0"/>
                        </a:rPr>
                        <a:t>407</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8"/>
                  </a:ext>
                </a:extLst>
              </a:tr>
              <a:tr h="358402">
                <a:tc gridSpan="2">
                  <a:txBody>
                    <a:bodyPr/>
                    <a:lstStyle/>
                    <a:p>
                      <a:pPr marL="0" marR="0" indent="360045" algn="ct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TỔNG CỘNG</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hMerge="1">
                  <a:txBody>
                    <a:bodyPr/>
                    <a:lstStyle/>
                    <a:p>
                      <a:endParaRPr lang="en-US"/>
                    </a:p>
                  </a:txBody>
                  <a:tcPr/>
                </a:tc>
                <a:tc>
                  <a:txBody>
                    <a:bodyPr/>
                    <a:lstStyle/>
                    <a:p>
                      <a:pPr marL="0" marR="0" indent="360045" algn="ct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b="1">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45720" algn="r">
                        <a:lnSpc>
                          <a:spcPct val="115000"/>
                        </a:lnSpc>
                        <a:spcBef>
                          <a:spcPts val="300"/>
                        </a:spcBef>
                        <a:spcAft>
                          <a:spcPts val="300"/>
                        </a:spcAft>
                      </a:pPr>
                      <a:r>
                        <a:rPr lang="en-US" sz="2000" b="1" dirty="0">
                          <a:solidFill>
                            <a:srgbClr val="002060"/>
                          </a:solidFill>
                          <a:effectLst/>
                          <a:latin typeface="Times New Roman" panose="02020603050405020304" pitchFamily="18" charset="0"/>
                          <a:cs typeface="Times New Roman" panose="02020603050405020304" pitchFamily="18" charset="0"/>
                        </a:rPr>
                        <a:t>2.496</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9"/>
                  </a:ext>
                </a:extLst>
              </a:tr>
            </a:tbl>
          </a:graphicData>
        </a:graphic>
      </p:graphicFrame>
      <p:sp>
        <p:nvSpPr>
          <p:cNvPr id="6" name="Rectangle 5"/>
          <p:cNvSpPr/>
          <p:nvPr/>
        </p:nvSpPr>
        <p:spPr>
          <a:xfrm>
            <a:off x="1143000" y="1981200"/>
            <a:ext cx="7543800" cy="1015663"/>
          </a:xfrm>
          <a:prstGeom prst="rect">
            <a:avLst/>
          </a:prstGeom>
        </p:spPr>
        <p:txBody>
          <a:bodyPr wrap="square">
            <a:spAutoFit/>
          </a:bodyPr>
          <a:lstStyle/>
          <a:p>
            <a:pPr marL="182563" indent="-182563"/>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Đội</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ngũ</a:t>
            </a:r>
            <a:r>
              <a:rPr lang="en-US" sz="2000" dirty="0">
                <a:solidFill>
                  <a:srgbClr val="002060"/>
                </a:solidFill>
                <a:latin typeface="Times New Roman" panose="02020603050405020304" pitchFamily="18" charset="0"/>
                <a:cs typeface="Times New Roman" panose="02020603050405020304" pitchFamily="18" charset="0"/>
              </a:rPr>
              <a:t> GV: 31 </a:t>
            </a:r>
            <a:r>
              <a:rPr lang="en-US" sz="2000" dirty="0" err="1" smtClean="0">
                <a:solidFill>
                  <a:srgbClr val="002060"/>
                </a:solidFill>
                <a:latin typeface="Times New Roman" panose="02020603050405020304" pitchFamily="18" charset="0"/>
                <a:cs typeface="Times New Roman" panose="02020603050405020304" pitchFamily="18" charset="0"/>
              </a:rPr>
              <a:t>người.Trình</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độ</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sau</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đại</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học</a:t>
            </a:r>
            <a:r>
              <a:rPr lang="en-US" sz="2000" dirty="0" smtClean="0">
                <a:solidFill>
                  <a:srgbClr val="002060"/>
                </a:solidFill>
                <a:latin typeface="Times New Roman" panose="02020603050405020304" pitchFamily="18" charset="0"/>
                <a:cs typeface="Times New Roman" panose="02020603050405020304" pitchFamily="18" charset="0"/>
              </a:rPr>
              <a:t> 25 người,81%(1 </a:t>
            </a:r>
            <a:r>
              <a:rPr lang="en-US" sz="2000" dirty="0" err="1">
                <a:solidFill>
                  <a:srgbClr val="002060"/>
                </a:solidFill>
                <a:latin typeface="Times New Roman" panose="02020603050405020304" pitchFamily="18" charset="0"/>
                <a:cs typeface="Times New Roman" panose="02020603050405020304" pitchFamily="18" charset="0"/>
              </a:rPr>
              <a:t>tiến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sỹ</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smtClean="0">
                <a:solidFill>
                  <a:srgbClr val="002060"/>
                </a:solidFill>
                <a:latin typeface="Times New Roman" panose="02020603050405020304" pitchFamily="18" charset="0"/>
                <a:cs typeface="Times New Roman" panose="02020603050405020304" pitchFamily="18" charset="0"/>
              </a:rPr>
              <a:t>02 NCS), 06 ĐH; </a:t>
            </a:r>
            <a:r>
              <a:rPr lang="en-US" sz="2000" dirty="0">
                <a:solidFill>
                  <a:srgbClr val="002060"/>
                </a:solidFill>
                <a:latin typeface="Times New Roman" panose="02020603050405020304" pitchFamily="18" charset="0"/>
                <a:cs typeface="Times New Roman" panose="02020603050405020304" pitchFamily="18" charset="0"/>
              </a:rPr>
              <a:t>100</a:t>
            </a:r>
            <a:r>
              <a:rPr lang="en-US" sz="2000" dirty="0" smtClean="0">
                <a:solidFill>
                  <a:srgbClr val="002060"/>
                </a:solidFill>
                <a:latin typeface="Times New Roman" panose="02020603050405020304" pitchFamily="18" charset="0"/>
                <a:cs typeface="Times New Roman" panose="02020603050405020304" pitchFamily="18" charset="0"/>
              </a:rPr>
              <a:t>% GV </a:t>
            </a:r>
            <a:r>
              <a:rPr lang="en-US" sz="2000" dirty="0" err="1" smtClean="0">
                <a:solidFill>
                  <a:srgbClr val="002060"/>
                </a:solidFill>
                <a:latin typeface="Times New Roman" panose="02020603050405020304" pitchFamily="18" charset="0"/>
                <a:cs typeface="Times New Roman" panose="02020603050405020304" pitchFamily="18" charset="0"/>
              </a:rPr>
              <a:t>trình</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độ</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chuyên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môn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đúng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chuyên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ngành</a:t>
            </a:r>
            <a:r>
              <a:rPr lang="en-US" sz="2000" dirty="0">
                <a:solidFill>
                  <a:srgbClr val="002060"/>
                </a:solidFill>
                <a:latin typeface="Times New Roman" panose="02020603050405020304" pitchFamily="18" charset="0"/>
                <a:cs typeface="Times New Roman" panose="02020603050405020304" pitchFamily="18" charset="0"/>
              </a:rPr>
              <a:t>.</a:t>
            </a:r>
          </a:p>
          <a:p>
            <a:pPr marL="182563" indent="-182563"/>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Cơ</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sở</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vật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chất</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gồm</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có</a:t>
            </a:r>
            <a:r>
              <a:rPr lang="en-US" sz="2000" dirty="0" smtClean="0">
                <a:solidFill>
                  <a:srgbClr val="002060"/>
                </a:solidFill>
                <a:latin typeface="Times New Roman" panose="02020603050405020304" pitchFamily="18" charset="0"/>
                <a:cs typeface="Times New Roman" panose="02020603050405020304" pitchFamily="18" charset="0"/>
              </a:rPr>
              <a:t> 11 </a:t>
            </a:r>
            <a:r>
              <a:rPr lang="en-US" sz="2000" dirty="0" err="1">
                <a:solidFill>
                  <a:srgbClr val="002060"/>
                </a:solidFill>
                <a:latin typeface="Times New Roman" panose="02020603050405020304" pitchFamily="18" charset="0"/>
                <a:cs typeface="Times New Roman" panose="02020603050405020304" pitchFamily="18" charset="0"/>
              </a:rPr>
              <a:t>xưởng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thực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hành</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152400" y="3048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8" name="Content Placeholder 2"/>
          <p:cNvSpPr txBox="1">
            <a:spLocks/>
          </p:cNvSpPr>
          <p:nvPr/>
        </p:nvSpPr>
        <p:spPr>
          <a:xfrm>
            <a:off x="268111" y="1066800"/>
            <a:ext cx="8571089" cy="1002818"/>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n-US" sz="2800" b="1" smtClean="0">
                <a:solidFill>
                  <a:srgbClr val="002060"/>
                </a:solidFill>
                <a:latin typeface="Times New Roman" panose="02020603050405020304" pitchFamily="18" charset="0"/>
                <a:cs typeface="Times New Roman" panose="02020603050405020304" pitchFamily="18" charset="0"/>
              </a:rPr>
              <a:t> Giới </a:t>
            </a:r>
            <a:r>
              <a:rPr lang="en-US" sz="2800" b="1">
                <a:solidFill>
                  <a:srgbClr val="002060"/>
                </a:solidFill>
                <a:latin typeface="Times New Roman" panose="02020603050405020304" pitchFamily="18" charset="0"/>
                <a:cs typeface="Times New Roman" panose="02020603050405020304" pitchFamily="18" charset="0"/>
              </a:rPr>
              <a:t>thiệu 4 khoa đào tạo ngành mũi </a:t>
            </a:r>
            <a:r>
              <a:rPr lang="en-US" sz="2800" b="1" smtClean="0">
                <a:solidFill>
                  <a:srgbClr val="002060"/>
                </a:solidFill>
                <a:latin typeface="Times New Roman" panose="02020603050405020304" pitchFamily="18" charset="0"/>
                <a:cs typeface="Times New Roman" panose="02020603050405020304" pitchFamily="18" charset="0"/>
              </a:rPr>
              <a:t>nhọn</a:t>
            </a:r>
          </a:p>
          <a:p>
            <a:pPr lvl="1">
              <a:buFont typeface="Arial" panose="020B0604020202020204" pitchFamily="34" charset="0"/>
              <a:buChar char="•"/>
            </a:pPr>
            <a:r>
              <a:rPr lang="en-US" sz="2600" b="1" smtClean="0">
                <a:solidFill>
                  <a:srgbClr val="002060"/>
                </a:solidFill>
                <a:latin typeface="Times New Roman" panose="02020603050405020304" pitchFamily="18" charset="0"/>
                <a:cs typeface="Times New Roman" panose="02020603050405020304" pitchFamily="18" charset="0"/>
              </a:rPr>
              <a:t>Khoa </a:t>
            </a:r>
            <a:r>
              <a:rPr lang="en-US" sz="2600" b="1">
                <a:solidFill>
                  <a:srgbClr val="002060"/>
                </a:solidFill>
                <a:latin typeface="Times New Roman" panose="02020603050405020304" pitchFamily="18" charset="0"/>
                <a:cs typeface="Times New Roman" panose="02020603050405020304" pitchFamily="18" charset="0"/>
              </a:rPr>
              <a:t>Động lực</a:t>
            </a:r>
          </a:p>
        </p:txBody>
      </p:sp>
    </p:spTree>
    <p:extLst>
      <p:ext uri="{BB962C8B-B14F-4D97-AF65-F5344CB8AC3E}">
        <p14:creationId xmlns:p14="http://schemas.microsoft.com/office/powerpoint/2010/main" val="22019065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1"/>
          <p:cNvSpPr txBox="1">
            <a:spLocks/>
          </p:cNvSpPr>
          <p:nvPr/>
        </p:nvSpPr>
        <p:spPr>
          <a:xfrm>
            <a:off x="152400" y="3048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8" name="Rectangle 7"/>
          <p:cNvSpPr/>
          <p:nvPr/>
        </p:nvSpPr>
        <p:spPr>
          <a:xfrm>
            <a:off x="1143000" y="1981200"/>
            <a:ext cx="7543800" cy="1015663"/>
          </a:xfrm>
          <a:prstGeom prst="rect">
            <a:avLst/>
          </a:prstGeom>
        </p:spPr>
        <p:txBody>
          <a:bodyPr wrap="square">
            <a:spAutoFit/>
          </a:bodyPr>
          <a:lstStyle/>
          <a:p>
            <a:pPr marL="182563" indent="-182563"/>
            <a:r>
              <a:rPr lang="vi-VN" sz="2000" dirty="0" smtClean="0">
                <a:solidFill>
                  <a:srgbClr val="002060"/>
                </a:solidFill>
                <a:latin typeface="Times New Roman" panose="02020603050405020304" pitchFamily="18" charset="0"/>
                <a:cs typeface="Times New Roman" panose="02020603050405020304" pitchFamily="18" charset="0"/>
              </a:rPr>
              <a:t>-</a:t>
            </a:r>
            <a:r>
              <a:rPr lang="en-US" sz="2000" dirty="0" smtClean="0">
                <a:solidFill>
                  <a:srgbClr val="002060"/>
                </a:solidFill>
                <a:latin typeface="Times New Roman" panose="02020603050405020304" pitchFamily="18" charset="0"/>
                <a:cs typeface="Times New Roman" panose="02020603050405020304" pitchFamily="18" charset="0"/>
              </a:rPr>
              <a:t>	</a:t>
            </a:r>
            <a:r>
              <a:rPr lang="vi-VN" sz="2000" dirty="0" smtClean="0">
                <a:solidFill>
                  <a:srgbClr val="002060"/>
                </a:solidFill>
                <a:latin typeface="Times New Roman" panose="02020603050405020304" pitchFamily="18" charset="0"/>
                <a:cs typeface="Times New Roman" panose="02020603050405020304" pitchFamily="18" charset="0"/>
              </a:rPr>
              <a:t>Đội </a:t>
            </a:r>
            <a:r>
              <a:rPr lang="vi-VN" sz="2000" dirty="0">
                <a:solidFill>
                  <a:srgbClr val="002060"/>
                </a:solidFill>
                <a:latin typeface="Times New Roman" panose="02020603050405020304" pitchFamily="18" charset="0"/>
                <a:cs typeface="Times New Roman" panose="02020603050405020304" pitchFamily="18" charset="0"/>
              </a:rPr>
              <a:t>ngũ GV: 31 </a:t>
            </a:r>
            <a:r>
              <a:rPr lang="vi-VN" sz="2000" dirty="0" smtClean="0">
                <a:solidFill>
                  <a:srgbClr val="002060"/>
                </a:solidFill>
                <a:latin typeface="Times New Roman" panose="02020603050405020304" pitchFamily="18" charset="0"/>
                <a:cs typeface="Times New Roman" panose="02020603050405020304" pitchFamily="18" charset="0"/>
              </a:rPr>
              <a:t>người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Trình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độ</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sau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đại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học</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smtClean="0">
                <a:solidFill>
                  <a:srgbClr val="002060"/>
                </a:solidFill>
                <a:latin typeface="Times New Roman" panose="02020603050405020304" pitchFamily="18" charset="0"/>
                <a:cs typeface="Times New Roman" panose="02020603050405020304" pitchFamily="18" charset="0"/>
              </a:rPr>
              <a:t>19 </a:t>
            </a:r>
            <a:r>
              <a:rPr lang="en-US" sz="2000" dirty="0" err="1">
                <a:solidFill>
                  <a:srgbClr val="002060"/>
                </a:solidFill>
                <a:latin typeface="Times New Roman" panose="02020603050405020304" pitchFamily="18" charset="0"/>
                <a:cs typeface="Times New Roman" panose="02020603050405020304" pitchFamily="18" charset="0"/>
              </a:rPr>
              <a:t>người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smtClean="0">
                <a:solidFill>
                  <a:srgbClr val="002060"/>
                </a:solidFill>
                <a:latin typeface="Times New Roman" panose="02020603050405020304" pitchFamily="18" charset="0"/>
                <a:cs typeface="Times New Roman" panose="02020603050405020304" pitchFamily="18" charset="0"/>
              </a:rPr>
              <a:t>61%(02 </a:t>
            </a:r>
            <a:r>
              <a:rPr lang="en-US" sz="2000" dirty="0">
                <a:solidFill>
                  <a:srgbClr val="002060"/>
                </a:solidFill>
                <a:latin typeface="Times New Roman" panose="02020603050405020304" pitchFamily="18" charset="0"/>
                <a:cs typeface="Times New Roman" panose="02020603050405020304" pitchFamily="18" charset="0"/>
              </a:rPr>
              <a:t>NCS) </a:t>
            </a:r>
            <a:r>
              <a:rPr lang="vi-VN" sz="2000" dirty="0" smtClean="0">
                <a:solidFill>
                  <a:srgbClr val="002060"/>
                </a:solidFill>
                <a:latin typeface="Times New Roman" panose="02020603050405020304" pitchFamily="18" charset="0"/>
                <a:cs typeface="Times New Roman" panose="02020603050405020304" pitchFamily="18" charset="0"/>
              </a:rPr>
              <a:t>1</a:t>
            </a:r>
            <a:r>
              <a:rPr lang="en-US" sz="2000" dirty="0" smtClean="0">
                <a:solidFill>
                  <a:srgbClr val="002060"/>
                </a:solidFill>
                <a:latin typeface="Times New Roman" panose="02020603050405020304" pitchFamily="18" charset="0"/>
                <a:cs typeface="Times New Roman" panose="02020603050405020304" pitchFamily="18" charset="0"/>
              </a:rPr>
              <a:t>1</a:t>
            </a:r>
            <a:r>
              <a:rPr lang="vi-VN" sz="2000" dirty="0" smtClean="0">
                <a:solidFill>
                  <a:srgbClr val="002060"/>
                </a:solidFill>
                <a:latin typeface="Times New Roman" panose="02020603050405020304" pitchFamily="18" charset="0"/>
                <a:cs typeface="Times New Roman" panose="02020603050405020304" pitchFamily="18" charset="0"/>
              </a:rPr>
              <a:t> </a:t>
            </a:r>
            <a:r>
              <a:rPr lang="vi-VN" sz="2000" dirty="0">
                <a:solidFill>
                  <a:srgbClr val="002060"/>
                </a:solidFill>
                <a:latin typeface="Times New Roman" panose="02020603050405020304" pitchFamily="18" charset="0"/>
                <a:cs typeface="Times New Roman" panose="02020603050405020304" pitchFamily="18" charset="0"/>
              </a:rPr>
              <a:t>đại </a:t>
            </a:r>
            <a:r>
              <a:rPr lang="vi-VN" sz="2000" dirty="0" smtClean="0">
                <a:solidFill>
                  <a:srgbClr val="002060"/>
                </a:solidFill>
                <a:latin typeface="Times New Roman" panose="02020603050405020304" pitchFamily="18" charset="0"/>
                <a:cs typeface="Times New Roman" panose="02020603050405020304" pitchFamily="18" charset="0"/>
              </a:rPr>
              <a:t>học; </a:t>
            </a:r>
            <a:r>
              <a:rPr lang="vi-VN" sz="2000" dirty="0">
                <a:solidFill>
                  <a:srgbClr val="002060"/>
                </a:solidFill>
                <a:latin typeface="Times New Roman" panose="02020603050405020304" pitchFamily="18" charset="0"/>
                <a:cs typeface="Times New Roman" panose="02020603050405020304" pitchFamily="18" charset="0"/>
              </a:rPr>
              <a:t>100%  GV có trình độ chuyên môn đúng chuyên ngành.</a:t>
            </a:r>
          </a:p>
          <a:p>
            <a:pPr marL="182563" indent="-182563"/>
            <a:r>
              <a:rPr lang="vi-VN" sz="2000" dirty="0" smtClean="0">
                <a:solidFill>
                  <a:srgbClr val="002060"/>
                </a:solidFill>
                <a:latin typeface="Times New Roman" panose="02020603050405020304" pitchFamily="18" charset="0"/>
                <a:cs typeface="Times New Roman" panose="02020603050405020304" pitchFamily="18" charset="0"/>
              </a:rPr>
              <a:t>-</a:t>
            </a:r>
            <a:r>
              <a:rPr lang="en-US" sz="2000" dirty="0" smtClean="0">
                <a:solidFill>
                  <a:srgbClr val="002060"/>
                </a:solidFill>
                <a:latin typeface="Times New Roman" panose="02020603050405020304" pitchFamily="18" charset="0"/>
                <a:cs typeface="Times New Roman" panose="02020603050405020304" pitchFamily="18" charset="0"/>
              </a:rPr>
              <a:t>	</a:t>
            </a:r>
            <a:r>
              <a:rPr lang="vi-VN" sz="2000" dirty="0" smtClean="0">
                <a:solidFill>
                  <a:srgbClr val="002060"/>
                </a:solidFill>
                <a:latin typeface="Times New Roman" panose="02020603050405020304" pitchFamily="18" charset="0"/>
                <a:cs typeface="Times New Roman" panose="02020603050405020304" pitchFamily="18" charset="0"/>
              </a:rPr>
              <a:t>Cơ </a:t>
            </a:r>
            <a:r>
              <a:rPr lang="vi-VN" sz="2000" dirty="0">
                <a:solidFill>
                  <a:srgbClr val="002060"/>
                </a:solidFill>
                <a:latin typeface="Times New Roman" panose="02020603050405020304" pitchFamily="18" charset="0"/>
                <a:cs typeface="Times New Roman" panose="02020603050405020304" pitchFamily="18" charset="0"/>
              </a:rPr>
              <a:t>sở vật chất gồm có 8 xưởng thực hành</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268111" y="1066800"/>
            <a:ext cx="8571089" cy="1002818"/>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n-US" sz="2800" b="1" smtClean="0">
                <a:solidFill>
                  <a:srgbClr val="002060"/>
                </a:solidFill>
                <a:latin typeface="Times New Roman" panose="02020603050405020304" pitchFamily="18" charset="0"/>
                <a:cs typeface="Times New Roman" panose="02020603050405020304" pitchFamily="18" charset="0"/>
              </a:rPr>
              <a:t> Giới </a:t>
            </a:r>
            <a:r>
              <a:rPr lang="en-US" sz="2800" b="1">
                <a:solidFill>
                  <a:srgbClr val="002060"/>
                </a:solidFill>
                <a:latin typeface="Times New Roman" panose="02020603050405020304" pitchFamily="18" charset="0"/>
                <a:cs typeface="Times New Roman" panose="02020603050405020304" pitchFamily="18" charset="0"/>
              </a:rPr>
              <a:t>thiệu 4 khoa đào tạo ngành mũi </a:t>
            </a:r>
            <a:r>
              <a:rPr lang="en-US" sz="2800" b="1" smtClean="0">
                <a:solidFill>
                  <a:srgbClr val="002060"/>
                </a:solidFill>
                <a:latin typeface="Times New Roman" panose="02020603050405020304" pitchFamily="18" charset="0"/>
                <a:cs typeface="Times New Roman" panose="02020603050405020304" pitchFamily="18" charset="0"/>
              </a:rPr>
              <a:t>nhọn</a:t>
            </a:r>
          </a:p>
          <a:p>
            <a:pPr lvl="1">
              <a:buFont typeface="Arial" panose="020B0604020202020204" pitchFamily="34" charset="0"/>
              <a:buChar char="•"/>
            </a:pPr>
            <a:r>
              <a:rPr lang="vi-VN" sz="2600" b="1" smtClean="0">
                <a:solidFill>
                  <a:srgbClr val="002060"/>
                </a:solidFill>
                <a:latin typeface="Times New Roman" panose="02020603050405020304" pitchFamily="18" charset="0"/>
                <a:cs typeface="Times New Roman" panose="02020603050405020304" pitchFamily="18" charset="0"/>
              </a:rPr>
              <a:t>Khoa </a:t>
            </a:r>
            <a:r>
              <a:rPr lang="vi-VN" sz="2600" b="1">
                <a:solidFill>
                  <a:srgbClr val="002060"/>
                </a:solidFill>
                <a:latin typeface="Times New Roman" panose="02020603050405020304" pitchFamily="18" charset="0"/>
                <a:cs typeface="Times New Roman" panose="02020603050405020304" pitchFamily="18" charset="0"/>
              </a:rPr>
              <a:t>Công nghệ </a:t>
            </a:r>
            <a:r>
              <a:rPr lang="en-US" sz="2600" b="1" smtClean="0">
                <a:solidFill>
                  <a:srgbClr val="002060"/>
                </a:solidFill>
                <a:latin typeface="Times New Roman" panose="02020603050405020304" pitchFamily="18" charset="0"/>
                <a:cs typeface="Times New Roman" panose="02020603050405020304" pitchFamily="18" charset="0"/>
              </a:rPr>
              <a:t>C</a:t>
            </a:r>
            <a:r>
              <a:rPr lang="vi-VN" sz="2600" b="1" smtClean="0">
                <a:solidFill>
                  <a:srgbClr val="002060"/>
                </a:solidFill>
                <a:latin typeface="Times New Roman" panose="02020603050405020304" pitchFamily="18" charset="0"/>
                <a:cs typeface="Times New Roman" panose="02020603050405020304" pitchFamily="18" charset="0"/>
              </a:rPr>
              <a:t>ơ khí</a:t>
            </a:r>
            <a:endParaRPr lang="en-US" sz="2600" b="1">
              <a:solidFill>
                <a:srgbClr val="002060"/>
              </a:solidFill>
              <a:latin typeface="Times New Roman" panose="02020603050405020304" pitchFamily="18" charset="0"/>
              <a:cs typeface="Times New Roman" panose="02020603050405020304" pitchFamily="18"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2498606449"/>
              </p:ext>
            </p:extLst>
          </p:nvPr>
        </p:nvGraphicFramePr>
        <p:xfrm>
          <a:off x="457200" y="3104060"/>
          <a:ext cx="8229599" cy="3372942"/>
        </p:xfrm>
        <a:graphic>
          <a:graphicData uri="http://schemas.openxmlformats.org/drawingml/2006/table">
            <a:tbl>
              <a:tblPr firstRow="1" firstCol="1" bandRow="1">
                <a:tableStyleId>{BC89EF96-8CEA-46FF-86C4-4CE0E7609802}</a:tableStyleId>
              </a:tblPr>
              <a:tblGrid>
                <a:gridCol w="754722">
                  <a:extLst>
                    <a:ext uri="{9D8B030D-6E8A-4147-A177-3AD203B41FA5}">
                      <a16:colId xmlns:a16="http://schemas.microsoft.com/office/drawing/2014/main" xmlns="" val="20000"/>
                    </a:ext>
                  </a:extLst>
                </a:gridCol>
                <a:gridCol w="3954030">
                  <a:extLst>
                    <a:ext uri="{9D8B030D-6E8A-4147-A177-3AD203B41FA5}">
                      <a16:colId xmlns:a16="http://schemas.microsoft.com/office/drawing/2014/main" xmlns="" val="20001"/>
                    </a:ext>
                  </a:extLst>
                </a:gridCol>
                <a:gridCol w="1874748">
                  <a:extLst>
                    <a:ext uri="{9D8B030D-6E8A-4147-A177-3AD203B41FA5}">
                      <a16:colId xmlns:a16="http://schemas.microsoft.com/office/drawing/2014/main" xmlns="" val="20002"/>
                    </a:ext>
                  </a:extLst>
                </a:gridCol>
                <a:gridCol w="1646099">
                  <a:extLst>
                    <a:ext uri="{9D8B030D-6E8A-4147-A177-3AD203B41FA5}">
                      <a16:colId xmlns:a16="http://schemas.microsoft.com/office/drawing/2014/main" xmlns="" val="20003"/>
                    </a:ext>
                  </a:extLst>
                </a:gridCol>
              </a:tblGrid>
              <a:tr h="544648">
                <a:tc>
                  <a:txBody>
                    <a:bodyPr/>
                    <a:lstStyle/>
                    <a:p>
                      <a:pPr marL="0" marR="0" algn="ctr">
                        <a:lnSpc>
                          <a:spcPct val="115000"/>
                        </a:lnSpc>
                        <a:spcBef>
                          <a:spcPts val="300"/>
                        </a:spcBef>
                        <a:spcAft>
                          <a:spcPts val="3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STT</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60045" algn="ctr">
                        <a:lnSpc>
                          <a:spcPct val="115000"/>
                        </a:lnSpc>
                        <a:spcBef>
                          <a:spcPts val="300"/>
                        </a:spcBef>
                        <a:spcAft>
                          <a:spcPts val="300"/>
                        </a:spcAft>
                        <a:tabLst>
                          <a:tab pos="720090" algn="l"/>
                        </a:tabLst>
                      </a:pPr>
                      <a:r>
                        <a:rPr lang="en-US" sz="2000" dirty="0" err="1">
                          <a:solidFill>
                            <a:srgbClr val="002060"/>
                          </a:solidFill>
                          <a:effectLst/>
                          <a:latin typeface="Times New Roman" panose="02020603050405020304" pitchFamily="18" charset="0"/>
                          <a:cs typeface="Times New Roman" panose="02020603050405020304" pitchFamily="18" charset="0"/>
                        </a:rPr>
                        <a:t>Hệ</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đào</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tạo</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92075" algn="ctr">
                        <a:lnSpc>
                          <a:spcPct val="115000"/>
                        </a:lnSpc>
                        <a:spcBef>
                          <a:spcPts val="300"/>
                        </a:spcBef>
                        <a:spcAft>
                          <a:spcPts val="300"/>
                        </a:spcAft>
                      </a:pPr>
                      <a:r>
                        <a:rPr lang="en-US" sz="2000" dirty="0" err="1">
                          <a:solidFill>
                            <a:srgbClr val="002060"/>
                          </a:solidFill>
                          <a:effectLst/>
                          <a:latin typeface="Times New Roman" panose="02020603050405020304" pitchFamily="18" charset="0"/>
                          <a:cs typeface="Times New Roman" panose="02020603050405020304" pitchFamily="18" charset="0"/>
                        </a:rPr>
                        <a:t>Mã</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ngành</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02870" algn="ctr">
                        <a:lnSpc>
                          <a:spcPct val="115000"/>
                        </a:lnSpc>
                        <a:spcBef>
                          <a:spcPts val="300"/>
                        </a:spcBef>
                        <a:spcAft>
                          <a:spcPts val="300"/>
                        </a:spcAft>
                      </a:pPr>
                      <a:r>
                        <a:rPr lang="en-US" sz="2000">
                          <a:solidFill>
                            <a:srgbClr val="002060"/>
                          </a:solidFill>
                          <a:effectLst/>
                          <a:latin typeface="Times New Roman" panose="02020603050405020304" pitchFamily="18" charset="0"/>
                          <a:cs typeface="Times New Roman" panose="02020603050405020304" pitchFamily="18" charset="0"/>
                        </a:rPr>
                        <a:t>Số lượng HS</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extLst>
                  <a:ext uri="{0D108BD9-81ED-4DB2-BD59-A6C34878D82A}">
                    <a16:rowId xmlns:a16="http://schemas.microsoft.com/office/drawing/2014/main" xmlns="" val="10000"/>
                  </a:ext>
                </a:extLst>
              </a:tr>
              <a:tr h="404042">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1</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en-US" sz="2000" dirty="0" err="1">
                          <a:solidFill>
                            <a:srgbClr val="002060"/>
                          </a:solidFill>
                          <a:effectLst/>
                          <a:latin typeface="Times New Roman" panose="02020603050405020304" pitchFamily="18" charset="0"/>
                          <a:cs typeface="Times New Roman" panose="02020603050405020304" pitchFamily="18" charset="0"/>
                        </a:rPr>
                        <a:t>Trung</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cấp</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nghề</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60045" algn="ctr">
                        <a:lnSpc>
                          <a:spcPct val="115000"/>
                        </a:lnSpc>
                        <a:spcBef>
                          <a:spcPts val="600"/>
                        </a:spcBef>
                        <a:spcAft>
                          <a:spcPts val="6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60045" algn="r">
                        <a:lnSpc>
                          <a:spcPct val="115000"/>
                        </a:lnSpc>
                        <a:spcBef>
                          <a:spcPts val="600"/>
                        </a:spcBef>
                        <a:spcAft>
                          <a:spcPts val="6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1"/>
                  </a:ext>
                </a:extLst>
              </a:tr>
              <a:tr h="404042">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 </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en-US" sz="2000" i="1" dirty="0" err="1">
                          <a:solidFill>
                            <a:srgbClr val="002060"/>
                          </a:solidFill>
                          <a:effectLst/>
                          <a:latin typeface="Times New Roman" panose="02020603050405020304" pitchFamily="18" charset="0"/>
                          <a:cs typeface="Times New Roman" panose="02020603050405020304" pitchFamily="18" charset="0"/>
                        </a:rPr>
                        <a:t>Cắt</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gọt</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kim</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loại</a:t>
                      </a:r>
                      <a:endParaRPr lang="en-US" sz="2000" i="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360000" marR="68580" marT="0" marB="0" anchor="ctr"/>
                </a:tc>
                <a:tc>
                  <a:txBody>
                    <a:bodyPr/>
                    <a:lstStyle/>
                    <a:p>
                      <a:pPr marL="0" marR="0" indent="-22225" algn="ctr">
                        <a:lnSpc>
                          <a:spcPct val="115000"/>
                        </a:lnSpc>
                        <a:spcBef>
                          <a:spcPts val="600"/>
                        </a:spcBef>
                        <a:spcAft>
                          <a:spcPts val="6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40510201</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600"/>
                        </a:spcBef>
                        <a:spcAft>
                          <a:spcPts val="600"/>
                        </a:spcAft>
                      </a:pPr>
                      <a:r>
                        <a:rPr lang="en-US" sz="2000">
                          <a:solidFill>
                            <a:srgbClr val="002060"/>
                          </a:solidFill>
                          <a:effectLst/>
                          <a:latin typeface="Times New Roman" panose="02020603050405020304" pitchFamily="18" charset="0"/>
                          <a:cs typeface="Times New Roman" panose="02020603050405020304" pitchFamily="18" charset="0"/>
                        </a:rPr>
                        <a:t>105</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2"/>
                  </a:ext>
                </a:extLst>
              </a:tr>
              <a:tr h="404042">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2</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1430">
                        <a:lnSpc>
                          <a:spcPct val="115000"/>
                        </a:lnSpc>
                        <a:spcBef>
                          <a:spcPts val="600"/>
                        </a:spcBef>
                        <a:spcAft>
                          <a:spcPts val="600"/>
                        </a:spcAft>
                      </a:pPr>
                      <a:r>
                        <a:rPr lang="en-US" sz="2000" dirty="0">
                          <a:solidFill>
                            <a:srgbClr val="002060"/>
                          </a:solidFill>
                          <a:effectLst/>
                          <a:latin typeface="Times New Roman" panose="02020603050405020304" pitchFamily="18" charset="0"/>
                          <a:cs typeface="Times New Roman" panose="02020603050405020304" pitchFamily="18" charset="0"/>
                        </a:rPr>
                        <a:t>Cao </a:t>
                      </a:r>
                      <a:r>
                        <a:rPr lang="en-US" sz="2000" dirty="0" err="1">
                          <a:solidFill>
                            <a:srgbClr val="002060"/>
                          </a:solidFill>
                          <a:effectLst/>
                          <a:latin typeface="Times New Roman" panose="02020603050405020304" pitchFamily="18" charset="0"/>
                          <a:cs typeface="Times New Roman" panose="02020603050405020304" pitchFamily="18" charset="0"/>
                        </a:rPr>
                        <a:t>đẳng</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chuyên</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nghiệp</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4925" algn="ctr">
                        <a:lnSpc>
                          <a:spcPct val="115000"/>
                        </a:lnSpc>
                        <a:spcBef>
                          <a:spcPts val="600"/>
                        </a:spcBef>
                        <a:spcAft>
                          <a:spcPts val="6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5150201</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600"/>
                        </a:spcBef>
                        <a:spcAft>
                          <a:spcPts val="6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1.298</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3"/>
                  </a:ext>
                </a:extLst>
              </a:tr>
              <a:tr h="404042">
                <a:tc>
                  <a:txBody>
                    <a:bodyPr/>
                    <a:lstStyle/>
                    <a:p>
                      <a:pPr marL="0" marR="0" algn="ctr">
                        <a:lnSpc>
                          <a:spcPct val="115000"/>
                        </a:lnSpc>
                        <a:spcBef>
                          <a:spcPts val="300"/>
                        </a:spcBef>
                        <a:spcAft>
                          <a:spcPts val="300"/>
                        </a:spcAft>
                        <a:tabLst>
                          <a:tab pos="720090" algn="l"/>
                        </a:tabLst>
                      </a:pPr>
                      <a:r>
                        <a:rPr lang="en-US" sz="2000" b="0" smtClean="0">
                          <a:solidFill>
                            <a:srgbClr val="002060"/>
                          </a:solidFill>
                          <a:effectLst/>
                          <a:latin typeface="Times New Roman" panose="02020603050405020304" pitchFamily="18" charset="0"/>
                          <a:cs typeface="Times New Roman" panose="02020603050405020304" pitchFamily="18" charset="0"/>
                        </a:rPr>
                        <a:t>3</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en-US" sz="2000" dirty="0">
                          <a:solidFill>
                            <a:srgbClr val="002060"/>
                          </a:solidFill>
                          <a:effectLst/>
                          <a:latin typeface="Times New Roman" panose="02020603050405020304" pitchFamily="18" charset="0"/>
                          <a:cs typeface="Times New Roman" panose="02020603050405020304" pitchFamily="18" charset="0"/>
                        </a:rPr>
                        <a:t>Cao </a:t>
                      </a:r>
                      <a:r>
                        <a:rPr lang="en-US" sz="2000" dirty="0" err="1">
                          <a:solidFill>
                            <a:srgbClr val="002060"/>
                          </a:solidFill>
                          <a:effectLst/>
                          <a:latin typeface="Times New Roman" panose="02020603050405020304" pitchFamily="18" charset="0"/>
                          <a:cs typeface="Times New Roman" panose="02020603050405020304" pitchFamily="18" charset="0"/>
                        </a:rPr>
                        <a:t>đẳng</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liên</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thông</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92075" algn="ctr">
                        <a:lnSpc>
                          <a:spcPct val="115000"/>
                        </a:lnSpc>
                        <a:spcBef>
                          <a:spcPts val="600"/>
                        </a:spcBef>
                        <a:spcAft>
                          <a:spcPts val="6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5150201</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600"/>
                        </a:spcBef>
                        <a:spcAft>
                          <a:spcPts val="600"/>
                        </a:spcAft>
                      </a:pPr>
                      <a:r>
                        <a:rPr lang="en-US" sz="2000">
                          <a:solidFill>
                            <a:srgbClr val="002060"/>
                          </a:solidFill>
                          <a:effectLst/>
                          <a:latin typeface="Times New Roman" panose="02020603050405020304" pitchFamily="18" charset="0"/>
                          <a:cs typeface="Times New Roman" panose="02020603050405020304" pitchFamily="18" charset="0"/>
                        </a:rPr>
                        <a:t>12</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4"/>
                  </a:ext>
                </a:extLst>
              </a:tr>
              <a:tr h="404042">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ea typeface="+mn-ea"/>
                          <a:cs typeface="Times New Roman" panose="02020603050405020304" pitchFamily="18" charset="0"/>
                        </a:rPr>
                        <a:t>4</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en-US" sz="2000" dirty="0" err="1">
                          <a:solidFill>
                            <a:srgbClr val="002060"/>
                          </a:solidFill>
                          <a:effectLst/>
                          <a:latin typeface="Times New Roman" panose="02020603050405020304" pitchFamily="18" charset="0"/>
                          <a:cs typeface="Times New Roman" panose="02020603050405020304" pitchFamily="18" charset="0"/>
                        </a:rPr>
                        <a:t>Trung</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cấp</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chuyên</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nghiệp</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92075" algn="ctr">
                        <a:lnSpc>
                          <a:spcPct val="115000"/>
                        </a:lnSpc>
                        <a:spcBef>
                          <a:spcPts val="600"/>
                        </a:spcBef>
                        <a:spcAft>
                          <a:spcPts val="6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 </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02870" algn="r">
                        <a:lnSpc>
                          <a:spcPct val="115000"/>
                        </a:lnSpc>
                        <a:spcBef>
                          <a:spcPts val="600"/>
                        </a:spcBef>
                        <a:spcAft>
                          <a:spcPts val="600"/>
                        </a:spcAf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5"/>
                  </a:ext>
                </a:extLst>
              </a:tr>
              <a:tr h="404042">
                <a:tc>
                  <a:txBody>
                    <a:bodyPr/>
                    <a:lstStyle/>
                    <a:p>
                      <a:pPr marL="0" marR="0" algn="ctr">
                        <a:lnSpc>
                          <a:spcPct val="115000"/>
                        </a:lnSpc>
                        <a:spcBef>
                          <a:spcPts val="300"/>
                        </a:spcBef>
                        <a:spcAft>
                          <a:spcPts val="300"/>
                        </a:spcAft>
                        <a:tabLst>
                          <a:tab pos="720090" algn="l"/>
                        </a:tabLst>
                      </a:pP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en-US" sz="2000" i="1">
                          <a:solidFill>
                            <a:srgbClr val="002060"/>
                          </a:solidFill>
                          <a:effectLst/>
                          <a:latin typeface="Times New Roman" panose="02020603050405020304" pitchFamily="18" charset="0"/>
                          <a:cs typeface="Times New Roman" panose="02020603050405020304" pitchFamily="18" charset="0"/>
                        </a:rPr>
                        <a:t>Cơ khí chế tạo</a:t>
                      </a:r>
                      <a:endParaRPr lang="en-US" sz="2000" i="1">
                        <a:solidFill>
                          <a:srgbClr val="002060"/>
                        </a:solidFill>
                        <a:effectLst/>
                        <a:latin typeface="Times New Roman" panose="02020603050405020304" pitchFamily="18" charset="0"/>
                        <a:ea typeface="Times New Roman"/>
                        <a:cs typeface="Times New Roman" panose="02020603050405020304" pitchFamily="18" charset="0"/>
                      </a:endParaRPr>
                    </a:p>
                  </a:txBody>
                  <a:tcPr marL="360000" marR="68580" marT="0" marB="0" anchor="ctr"/>
                </a:tc>
                <a:tc>
                  <a:txBody>
                    <a:bodyPr/>
                    <a:lstStyle/>
                    <a:p>
                      <a:pPr marL="0" marR="0" indent="92075" algn="ctr">
                        <a:lnSpc>
                          <a:spcPct val="115000"/>
                        </a:lnSpc>
                        <a:spcBef>
                          <a:spcPts val="600"/>
                        </a:spcBef>
                        <a:spcAft>
                          <a:spcPts val="6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42510225</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600"/>
                        </a:spcBef>
                        <a:spcAft>
                          <a:spcPts val="600"/>
                        </a:spcAft>
                      </a:pPr>
                      <a:r>
                        <a:rPr lang="en-US" sz="2000" dirty="0">
                          <a:solidFill>
                            <a:srgbClr val="002060"/>
                          </a:solidFill>
                          <a:effectLst/>
                          <a:latin typeface="Times New Roman" panose="02020603050405020304" pitchFamily="18" charset="0"/>
                          <a:cs typeface="Times New Roman" panose="02020603050405020304" pitchFamily="18" charset="0"/>
                        </a:rPr>
                        <a:t>84</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7"/>
                  </a:ext>
                </a:extLst>
              </a:tr>
              <a:tr h="404042">
                <a:tc gridSpan="2">
                  <a:txBody>
                    <a:bodyPr/>
                    <a:lstStyle/>
                    <a:p>
                      <a:pPr marL="0" marR="0" indent="360045" algn="ct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TỔNG CỘNG</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hMerge="1">
                  <a:txBody>
                    <a:bodyPr/>
                    <a:lstStyle/>
                    <a:p>
                      <a:endParaRPr lang="en-US"/>
                    </a:p>
                  </a:txBody>
                  <a:tcPr/>
                </a:tc>
                <a:tc>
                  <a:txBody>
                    <a:bodyPr/>
                    <a:lstStyle/>
                    <a:p>
                      <a:pPr marL="0" marR="0" indent="360045" algn="ctr">
                        <a:lnSpc>
                          <a:spcPct val="115000"/>
                        </a:lnSpc>
                        <a:spcBef>
                          <a:spcPts val="600"/>
                        </a:spcBef>
                        <a:spcAft>
                          <a:spcPts val="6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 </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45720" algn="r">
                        <a:lnSpc>
                          <a:spcPct val="115000"/>
                        </a:lnSpc>
                        <a:spcBef>
                          <a:spcPts val="600"/>
                        </a:spcBef>
                        <a:spcAft>
                          <a:spcPts val="600"/>
                        </a:spcAft>
                      </a:pPr>
                      <a:r>
                        <a:rPr lang="en-US" sz="2000" b="1" dirty="0">
                          <a:solidFill>
                            <a:srgbClr val="002060"/>
                          </a:solidFill>
                          <a:effectLst/>
                          <a:latin typeface="Times New Roman" panose="02020603050405020304" pitchFamily="18" charset="0"/>
                          <a:cs typeface="Times New Roman" panose="02020603050405020304" pitchFamily="18" charset="0"/>
                        </a:rPr>
                        <a:t>1.499</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val="32277484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1"/>
          <p:cNvSpPr txBox="1">
            <a:spLocks/>
          </p:cNvSpPr>
          <p:nvPr/>
        </p:nvSpPr>
        <p:spPr>
          <a:xfrm>
            <a:off x="152400" y="3048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8" name="Content Placeholder 2"/>
          <p:cNvSpPr txBox="1">
            <a:spLocks/>
          </p:cNvSpPr>
          <p:nvPr/>
        </p:nvSpPr>
        <p:spPr>
          <a:xfrm>
            <a:off x="268111" y="1066800"/>
            <a:ext cx="8571089" cy="1002818"/>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n-US" sz="2800" b="1" smtClean="0">
                <a:solidFill>
                  <a:srgbClr val="002060"/>
                </a:solidFill>
                <a:latin typeface="Times New Roman" panose="02020603050405020304" pitchFamily="18" charset="0"/>
                <a:cs typeface="Times New Roman" panose="02020603050405020304" pitchFamily="18" charset="0"/>
              </a:rPr>
              <a:t> Giới </a:t>
            </a:r>
            <a:r>
              <a:rPr lang="en-US" sz="2800" b="1">
                <a:solidFill>
                  <a:srgbClr val="002060"/>
                </a:solidFill>
                <a:latin typeface="Times New Roman" panose="02020603050405020304" pitchFamily="18" charset="0"/>
                <a:cs typeface="Times New Roman" panose="02020603050405020304" pitchFamily="18" charset="0"/>
              </a:rPr>
              <a:t>thiệu 4 khoa đào tạo ngành mũi </a:t>
            </a:r>
            <a:r>
              <a:rPr lang="en-US" sz="2800" b="1" smtClean="0">
                <a:solidFill>
                  <a:srgbClr val="002060"/>
                </a:solidFill>
                <a:latin typeface="Times New Roman" panose="02020603050405020304" pitchFamily="18" charset="0"/>
                <a:cs typeface="Times New Roman" panose="02020603050405020304" pitchFamily="18" charset="0"/>
              </a:rPr>
              <a:t>nhọn</a:t>
            </a:r>
          </a:p>
          <a:p>
            <a:pPr lvl="1">
              <a:buFont typeface="Arial" panose="020B0604020202020204" pitchFamily="34" charset="0"/>
              <a:buChar char="•"/>
            </a:pPr>
            <a:r>
              <a:rPr lang="vi-VN" sz="2600" b="1" smtClean="0">
                <a:solidFill>
                  <a:srgbClr val="002060"/>
                </a:solidFill>
                <a:latin typeface="Times New Roman" panose="02020603050405020304" pitchFamily="18" charset="0"/>
                <a:cs typeface="Times New Roman" panose="02020603050405020304" pitchFamily="18" charset="0"/>
              </a:rPr>
              <a:t>Khoa </a:t>
            </a:r>
            <a:r>
              <a:rPr lang="vi-VN" sz="2600" b="1">
                <a:solidFill>
                  <a:srgbClr val="002060"/>
                </a:solidFill>
                <a:latin typeface="Times New Roman" panose="02020603050405020304" pitchFamily="18" charset="0"/>
                <a:cs typeface="Times New Roman" panose="02020603050405020304" pitchFamily="18" charset="0"/>
              </a:rPr>
              <a:t>Công nghệ Điện-Điện tử</a:t>
            </a:r>
            <a:endParaRPr lang="en-US" sz="2600" b="1">
              <a:solidFill>
                <a:srgbClr val="002060"/>
              </a:solidFill>
              <a:latin typeface="Times New Roman" panose="02020603050405020304" pitchFamily="18" charset="0"/>
              <a:cs typeface="Times New Roman" panose="02020603050405020304" pitchFamily="18" charset="0"/>
            </a:endParaRPr>
          </a:p>
        </p:txBody>
      </p:sp>
      <p:sp>
        <p:nvSpPr>
          <p:cNvPr id="10" name="Rectangle 9"/>
          <p:cNvSpPr/>
          <p:nvPr/>
        </p:nvSpPr>
        <p:spPr>
          <a:xfrm>
            <a:off x="1143000" y="1981200"/>
            <a:ext cx="7543800" cy="1015663"/>
          </a:xfrm>
          <a:prstGeom prst="rect">
            <a:avLst/>
          </a:prstGeom>
        </p:spPr>
        <p:txBody>
          <a:bodyPr wrap="square">
            <a:spAutoFit/>
          </a:bodyPr>
          <a:lstStyle/>
          <a:p>
            <a:pPr marL="182563" indent="-182563"/>
            <a:r>
              <a:rPr lang="vi-VN" sz="2000" dirty="0" smtClean="0">
                <a:solidFill>
                  <a:srgbClr val="002060"/>
                </a:solidFill>
                <a:latin typeface="Times New Roman" panose="02020603050405020304" pitchFamily="18" charset="0"/>
                <a:cs typeface="Times New Roman" panose="02020603050405020304" pitchFamily="18" charset="0"/>
              </a:rPr>
              <a:t>-</a:t>
            </a:r>
            <a:r>
              <a:rPr lang="en-US" sz="2000" dirty="0" smtClean="0">
                <a:solidFill>
                  <a:srgbClr val="002060"/>
                </a:solidFill>
                <a:latin typeface="Times New Roman" panose="02020603050405020304" pitchFamily="18" charset="0"/>
                <a:cs typeface="Times New Roman" panose="02020603050405020304" pitchFamily="18" charset="0"/>
              </a:rPr>
              <a:t>	</a:t>
            </a:r>
            <a:r>
              <a:rPr lang="vi-VN" sz="2000" dirty="0" smtClean="0">
                <a:solidFill>
                  <a:srgbClr val="002060"/>
                </a:solidFill>
                <a:latin typeface="Times New Roman" panose="02020603050405020304" pitchFamily="18" charset="0"/>
                <a:cs typeface="Times New Roman" panose="02020603050405020304" pitchFamily="18" charset="0"/>
              </a:rPr>
              <a:t>Đội </a:t>
            </a:r>
            <a:r>
              <a:rPr lang="vi-VN" sz="2000" dirty="0">
                <a:solidFill>
                  <a:srgbClr val="002060"/>
                </a:solidFill>
                <a:latin typeface="Times New Roman" panose="02020603050405020304" pitchFamily="18" charset="0"/>
                <a:cs typeface="Times New Roman" panose="02020603050405020304" pitchFamily="18" charset="0"/>
              </a:rPr>
              <a:t>ngũ GV: </a:t>
            </a:r>
            <a:r>
              <a:rPr lang="vi-VN" sz="2000" dirty="0" smtClean="0">
                <a:solidFill>
                  <a:srgbClr val="002060"/>
                </a:solidFill>
                <a:latin typeface="Times New Roman" panose="02020603050405020304" pitchFamily="18" charset="0"/>
                <a:cs typeface="Times New Roman" panose="02020603050405020304" pitchFamily="18" charset="0"/>
              </a:rPr>
              <a:t>41</a:t>
            </a:r>
            <a:r>
              <a:rPr lang="en-US" sz="2000" dirty="0" smtClean="0">
                <a:solidFill>
                  <a:srgbClr val="002060"/>
                </a:solidFill>
                <a:latin typeface="Times New Roman" panose="02020603050405020304" pitchFamily="18" charset="0"/>
                <a:cs typeface="Times New Roman" panose="02020603050405020304" pitchFamily="18" charset="0"/>
              </a:rPr>
              <a:t>.</a:t>
            </a:r>
            <a:r>
              <a:rPr lang="en-US" sz="2000" dirty="0" err="1" smtClean="0">
                <a:solidFill>
                  <a:srgbClr val="002060"/>
                </a:solidFill>
                <a:latin typeface="Times New Roman" panose="02020603050405020304" pitchFamily="18" charset="0"/>
                <a:cs typeface="Times New Roman" panose="02020603050405020304" pitchFamily="18" charset="0"/>
              </a:rPr>
              <a:t>Trình</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độ</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sau</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đại</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học</a:t>
            </a:r>
            <a:r>
              <a:rPr lang="en-US" sz="2000" dirty="0" smtClean="0">
                <a:solidFill>
                  <a:srgbClr val="002060"/>
                </a:solidFill>
                <a:latin typeface="Times New Roman" panose="02020603050405020304" pitchFamily="18" charset="0"/>
                <a:cs typeface="Times New Roman" panose="02020603050405020304" pitchFamily="18" charset="0"/>
              </a:rPr>
              <a:t> 27 </a:t>
            </a:r>
            <a:r>
              <a:rPr lang="en-US" sz="2000" dirty="0" err="1" smtClean="0">
                <a:solidFill>
                  <a:srgbClr val="002060"/>
                </a:solidFill>
                <a:latin typeface="Times New Roman" panose="02020603050405020304" pitchFamily="18" charset="0"/>
                <a:cs typeface="Times New Roman" panose="02020603050405020304" pitchFamily="18" charset="0"/>
              </a:rPr>
              <a:t>người</a:t>
            </a:r>
            <a:r>
              <a:rPr lang="en-US" sz="2000" dirty="0" smtClean="0">
                <a:solidFill>
                  <a:srgbClr val="002060"/>
                </a:solidFill>
                <a:latin typeface="Times New Roman" panose="02020603050405020304" pitchFamily="18" charset="0"/>
                <a:cs typeface="Times New Roman" panose="02020603050405020304" pitchFamily="18" charset="0"/>
              </a:rPr>
              <a:t>, 66%</a:t>
            </a:r>
            <a:r>
              <a:rPr lang="vi-VN" sz="2000" dirty="0" smtClean="0">
                <a:solidFill>
                  <a:srgbClr val="002060"/>
                </a:solidFill>
                <a:latin typeface="Times New Roman" panose="02020603050405020304" pitchFamily="18" charset="0"/>
                <a:cs typeface="Times New Roman" panose="02020603050405020304" pitchFamily="18" charset="0"/>
              </a:rPr>
              <a:t> (</a:t>
            </a:r>
            <a:r>
              <a:rPr lang="en-US" sz="2000" dirty="0" smtClean="0">
                <a:solidFill>
                  <a:srgbClr val="002060"/>
                </a:solidFill>
                <a:latin typeface="Times New Roman" panose="02020603050405020304" pitchFamily="18" charset="0"/>
                <a:cs typeface="Times New Roman" panose="02020603050405020304" pitchFamily="18" charset="0"/>
              </a:rPr>
              <a:t>01NCS),</a:t>
            </a:r>
            <a:r>
              <a:rPr lang="vi-VN" sz="2000" dirty="0" smtClean="0">
                <a:solidFill>
                  <a:srgbClr val="002060"/>
                </a:solidFill>
                <a:latin typeface="Times New Roman" panose="02020603050405020304" pitchFamily="18" charset="0"/>
                <a:cs typeface="Times New Roman" panose="02020603050405020304" pitchFamily="18" charset="0"/>
              </a:rPr>
              <a:t>15 </a:t>
            </a:r>
            <a:r>
              <a:rPr lang="vi-VN" sz="2000" dirty="0">
                <a:solidFill>
                  <a:srgbClr val="002060"/>
                </a:solidFill>
                <a:latin typeface="Times New Roman" panose="02020603050405020304" pitchFamily="18" charset="0"/>
                <a:cs typeface="Times New Roman" panose="02020603050405020304" pitchFamily="18" charset="0"/>
              </a:rPr>
              <a:t>đại </a:t>
            </a:r>
            <a:r>
              <a:rPr lang="vi-VN" sz="2000" dirty="0" smtClean="0">
                <a:solidFill>
                  <a:srgbClr val="002060"/>
                </a:solidFill>
                <a:latin typeface="Times New Roman" panose="02020603050405020304" pitchFamily="18" charset="0"/>
                <a:cs typeface="Times New Roman" panose="02020603050405020304" pitchFamily="18" charset="0"/>
              </a:rPr>
              <a:t>học;100</a:t>
            </a:r>
            <a:r>
              <a:rPr lang="vi-VN" sz="2000" dirty="0">
                <a:solidFill>
                  <a:srgbClr val="002060"/>
                </a:solidFill>
                <a:latin typeface="Times New Roman" panose="02020603050405020304" pitchFamily="18" charset="0"/>
                <a:cs typeface="Times New Roman" panose="02020603050405020304" pitchFamily="18" charset="0"/>
              </a:rPr>
              <a:t>% GV có trình độ chuyên môn đúng chuyên ngành.</a:t>
            </a:r>
          </a:p>
          <a:p>
            <a:pPr marL="182563" indent="-182563"/>
            <a:r>
              <a:rPr lang="vi-VN" sz="2000" dirty="0" smtClean="0">
                <a:solidFill>
                  <a:srgbClr val="002060"/>
                </a:solidFill>
                <a:latin typeface="Times New Roman" panose="02020603050405020304" pitchFamily="18" charset="0"/>
                <a:cs typeface="Times New Roman" panose="02020603050405020304" pitchFamily="18" charset="0"/>
              </a:rPr>
              <a:t>-</a:t>
            </a:r>
            <a:r>
              <a:rPr lang="en-US" sz="2000" dirty="0" smtClean="0">
                <a:solidFill>
                  <a:srgbClr val="002060"/>
                </a:solidFill>
                <a:latin typeface="Times New Roman" panose="02020603050405020304" pitchFamily="18" charset="0"/>
                <a:cs typeface="Times New Roman" panose="02020603050405020304" pitchFamily="18" charset="0"/>
              </a:rPr>
              <a:t>	</a:t>
            </a:r>
            <a:r>
              <a:rPr lang="vi-VN" sz="2000" dirty="0" smtClean="0">
                <a:solidFill>
                  <a:srgbClr val="002060"/>
                </a:solidFill>
                <a:latin typeface="Times New Roman" panose="02020603050405020304" pitchFamily="18" charset="0"/>
                <a:cs typeface="Times New Roman" panose="02020603050405020304" pitchFamily="18" charset="0"/>
              </a:rPr>
              <a:t>Cơ </a:t>
            </a:r>
            <a:r>
              <a:rPr lang="vi-VN" sz="2000" dirty="0">
                <a:solidFill>
                  <a:srgbClr val="002060"/>
                </a:solidFill>
                <a:latin typeface="Times New Roman" panose="02020603050405020304" pitchFamily="18" charset="0"/>
                <a:cs typeface="Times New Roman" panose="02020603050405020304" pitchFamily="18" charset="0"/>
              </a:rPr>
              <a:t>sở vật chất gồm có 30 xưởng thực hành</a:t>
            </a:r>
            <a:endParaRPr lang="en-US" sz="2000" dirty="0">
              <a:solidFill>
                <a:srgbClr val="002060"/>
              </a:solidFill>
              <a:latin typeface="Times New Roman" panose="02020603050405020304" pitchFamily="18" charset="0"/>
              <a:cs typeface="Times New Roman" panose="02020603050405020304" pitchFamily="18"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3615084723"/>
              </p:ext>
            </p:extLst>
          </p:nvPr>
        </p:nvGraphicFramePr>
        <p:xfrm>
          <a:off x="457200" y="3104060"/>
          <a:ext cx="8229599" cy="3613914"/>
        </p:xfrm>
        <a:graphic>
          <a:graphicData uri="http://schemas.openxmlformats.org/drawingml/2006/table">
            <a:tbl>
              <a:tblPr firstRow="1" firstCol="1" bandRow="1">
                <a:tableStyleId>{BC89EF96-8CEA-46FF-86C4-4CE0E7609802}</a:tableStyleId>
              </a:tblPr>
              <a:tblGrid>
                <a:gridCol w="754722">
                  <a:extLst>
                    <a:ext uri="{9D8B030D-6E8A-4147-A177-3AD203B41FA5}">
                      <a16:colId xmlns:a16="http://schemas.microsoft.com/office/drawing/2014/main" xmlns="" val="20000"/>
                    </a:ext>
                  </a:extLst>
                </a:gridCol>
                <a:gridCol w="3954030">
                  <a:extLst>
                    <a:ext uri="{9D8B030D-6E8A-4147-A177-3AD203B41FA5}">
                      <a16:colId xmlns:a16="http://schemas.microsoft.com/office/drawing/2014/main" xmlns="" val="20001"/>
                    </a:ext>
                  </a:extLst>
                </a:gridCol>
                <a:gridCol w="1874748">
                  <a:extLst>
                    <a:ext uri="{9D8B030D-6E8A-4147-A177-3AD203B41FA5}">
                      <a16:colId xmlns:a16="http://schemas.microsoft.com/office/drawing/2014/main" xmlns="" val="20002"/>
                    </a:ext>
                  </a:extLst>
                </a:gridCol>
                <a:gridCol w="1646099">
                  <a:extLst>
                    <a:ext uri="{9D8B030D-6E8A-4147-A177-3AD203B41FA5}">
                      <a16:colId xmlns:a16="http://schemas.microsoft.com/office/drawing/2014/main" xmlns="" val="20003"/>
                    </a:ext>
                  </a:extLst>
                </a:gridCol>
              </a:tblGrid>
              <a:tr h="459234">
                <a:tc>
                  <a:txBody>
                    <a:bodyPr/>
                    <a:lstStyle/>
                    <a:p>
                      <a:pPr marL="0" marR="0" algn="ctr">
                        <a:lnSpc>
                          <a:spcPct val="115000"/>
                        </a:lnSpc>
                        <a:spcBef>
                          <a:spcPts val="300"/>
                        </a:spcBef>
                        <a:spcAft>
                          <a:spcPts val="3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STT</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60045" algn="ctr">
                        <a:lnSpc>
                          <a:spcPct val="115000"/>
                        </a:lnSpc>
                        <a:spcBef>
                          <a:spcPts val="300"/>
                        </a:spcBef>
                        <a:spcAft>
                          <a:spcPts val="300"/>
                        </a:spcAft>
                        <a:tabLst>
                          <a:tab pos="720090" algn="l"/>
                        </a:tabLst>
                      </a:pPr>
                      <a:r>
                        <a:rPr lang="en-US" sz="2000" dirty="0" err="1">
                          <a:solidFill>
                            <a:srgbClr val="002060"/>
                          </a:solidFill>
                          <a:effectLst/>
                          <a:latin typeface="Times New Roman" panose="02020603050405020304" pitchFamily="18" charset="0"/>
                          <a:cs typeface="Times New Roman" panose="02020603050405020304" pitchFamily="18" charset="0"/>
                        </a:rPr>
                        <a:t>Hệ</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đào</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tạo</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92075" algn="ctr">
                        <a:lnSpc>
                          <a:spcPct val="115000"/>
                        </a:lnSpc>
                        <a:spcBef>
                          <a:spcPts val="300"/>
                        </a:spcBef>
                        <a:spcAft>
                          <a:spcPts val="300"/>
                        </a:spcAft>
                      </a:pPr>
                      <a:r>
                        <a:rPr lang="en-US" sz="2000" dirty="0" err="1">
                          <a:solidFill>
                            <a:srgbClr val="002060"/>
                          </a:solidFill>
                          <a:effectLst/>
                          <a:latin typeface="Times New Roman" panose="02020603050405020304" pitchFamily="18" charset="0"/>
                          <a:cs typeface="Times New Roman" panose="02020603050405020304" pitchFamily="18" charset="0"/>
                        </a:rPr>
                        <a:t>Mã</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ngành</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02870" algn="ctr">
                        <a:lnSpc>
                          <a:spcPct val="115000"/>
                        </a:lnSpc>
                        <a:spcBef>
                          <a:spcPts val="300"/>
                        </a:spcBef>
                        <a:spcAft>
                          <a:spcPts val="300"/>
                        </a:spcAft>
                      </a:pPr>
                      <a:r>
                        <a:rPr lang="en-US" sz="2000">
                          <a:solidFill>
                            <a:srgbClr val="002060"/>
                          </a:solidFill>
                          <a:effectLst/>
                          <a:latin typeface="Times New Roman" panose="02020603050405020304" pitchFamily="18" charset="0"/>
                          <a:cs typeface="Times New Roman" panose="02020603050405020304" pitchFamily="18" charset="0"/>
                        </a:rPr>
                        <a:t>Số lượng HS</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extLst>
                  <a:ext uri="{0D108BD9-81ED-4DB2-BD59-A6C34878D82A}">
                    <a16:rowId xmlns:a16="http://schemas.microsoft.com/office/drawing/2014/main" xmlns="" val="10000"/>
                  </a:ext>
                </a:extLst>
              </a:tr>
              <a:tr h="340678">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1</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en-US" sz="2000" dirty="0" err="1">
                          <a:solidFill>
                            <a:srgbClr val="002060"/>
                          </a:solidFill>
                          <a:effectLst/>
                          <a:latin typeface="Times New Roman" panose="02020603050405020304" pitchFamily="18" charset="0"/>
                          <a:cs typeface="Times New Roman" panose="02020603050405020304" pitchFamily="18" charset="0"/>
                        </a:rPr>
                        <a:t>Trung</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cấp</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nghề</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60045" algn="ctr">
                        <a:lnSpc>
                          <a:spcPct val="115000"/>
                        </a:lnSpc>
                        <a:spcBef>
                          <a:spcPts val="600"/>
                        </a:spcBef>
                        <a:spcAft>
                          <a:spcPts val="6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60045" algn="r">
                        <a:lnSpc>
                          <a:spcPct val="115000"/>
                        </a:lnSpc>
                        <a:spcBef>
                          <a:spcPts val="600"/>
                        </a:spcBef>
                        <a:spcAft>
                          <a:spcPts val="6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tc>
                <a:extLst>
                  <a:ext uri="{0D108BD9-81ED-4DB2-BD59-A6C34878D82A}">
                    <a16:rowId xmlns:a16="http://schemas.microsoft.com/office/drawing/2014/main" xmlns="" val="10001"/>
                  </a:ext>
                </a:extLst>
              </a:tr>
              <a:tr h="340678">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 </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en-US" sz="2000" i="1" dirty="0" err="1">
                          <a:solidFill>
                            <a:srgbClr val="002060"/>
                          </a:solidFill>
                          <a:effectLst/>
                          <a:latin typeface="Times New Roman" panose="02020603050405020304" pitchFamily="18" charset="0"/>
                          <a:cs typeface="Times New Roman" panose="02020603050405020304" pitchFamily="18" charset="0"/>
                        </a:rPr>
                        <a:t>Điện</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tử</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công</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nghiệp</a:t>
                      </a:r>
                      <a:endParaRPr lang="en-US" sz="2000" i="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360000" marR="68580" marT="0" marB="0" anchor="b"/>
                </a:tc>
                <a:tc>
                  <a:txBody>
                    <a:bodyPr/>
                    <a:lstStyle/>
                    <a:p>
                      <a:pPr marL="0" marR="0" algn="ctr">
                        <a:lnSpc>
                          <a:spcPct val="115000"/>
                        </a:lnSpc>
                        <a:spcBef>
                          <a:spcPts val="600"/>
                        </a:spcBef>
                        <a:spcAft>
                          <a:spcPts val="600"/>
                        </a:spcAft>
                      </a:pPr>
                      <a:r>
                        <a:rPr lang="en-US" sz="2000">
                          <a:solidFill>
                            <a:srgbClr val="002060"/>
                          </a:solidFill>
                          <a:effectLst/>
                          <a:latin typeface="Times New Roman" panose="02020603050405020304" pitchFamily="18" charset="0"/>
                          <a:cs typeface="Times New Roman" panose="02020603050405020304" pitchFamily="18" charset="0"/>
                        </a:rPr>
                        <a:t>40510345</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marL="0" marR="0" algn="r">
                        <a:lnSpc>
                          <a:spcPct val="115000"/>
                        </a:lnSpc>
                        <a:spcBef>
                          <a:spcPts val="600"/>
                        </a:spcBef>
                        <a:spcAft>
                          <a:spcPts val="600"/>
                        </a:spcAft>
                      </a:pPr>
                      <a:r>
                        <a:rPr lang="en-US" sz="2000">
                          <a:solidFill>
                            <a:srgbClr val="002060"/>
                          </a:solidFill>
                          <a:effectLst/>
                          <a:latin typeface="Times New Roman" panose="02020603050405020304" pitchFamily="18" charset="0"/>
                          <a:cs typeface="Times New Roman" panose="02020603050405020304" pitchFamily="18" charset="0"/>
                        </a:rPr>
                        <a:t>108</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2"/>
                  </a:ext>
                </a:extLst>
              </a:tr>
              <a:tr h="340678">
                <a:tc>
                  <a:txBody>
                    <a:bodyPr/>
                    <a:lstStyle/>
                    <a:p>
                      <a:pPr marL="0" marR="0" algn="ctr">
                        <a:lnSpc>
                          <a:spcPct val="115000"/>
                        </a:lnSpc>
                        <a:spcBef>
                          <a:spcPts val="300"/>
                        </a:spcBef>
                        <a:spcAft>
                          <a:spcPts val="300"/>
                        </a:spcAft>
                        <a:tabLst>
                          <a:tab pos="720090" algn="l"/>
                        </a:tabLst>
                      </a:pP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en-US" sz="2000" i="1" dirty="0" err="1">
                          <a:solidFill>
                            <a:srgbClr val="002060"/>
                          </a:solidFill>
                          <a:effectLst/>
                          <a:latin typeface="Times New Roman" panose="02020603050405020304" pitchFamily="18" charset="0"/>
                          <a:cs typeface="Times New Roman" panose="02020603050405020304" pitchFamily="18" charset="0"/>
                        </a:rPr>
                        <a:t>Điện</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công</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nghiệp</a:t>
                      </a:r>
                      <a:endParaRPr lang="en-US" sz="2000" i="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360000" marR="68580" marT="0" marB="0" anchor="b"/>
                </a:tc>
                <a:tc>
                  <a:txBody>
                    <a:bodyPr/>
                    <a:lstStyle/>
                    <a:p>
                      <a:pPr marL="0" marR="0" algn="ctr">
                        <a:lnSpc>
                          <a:spcPct val="115000"/>
                        </a:lnSpc>
                        <a:spcBef>
                          <a:spcPts val="600"/>
                        </a:spcBef>
                        <a:spcAft>
                          <a:spcPts val="600"/>
                        </a:spcAft>
                      </a:pPr>
                      <a:r>
                        <a:rPr lang="en-US" sz="2000" dirty="0">
                          <a:solidFill>
                            <a:srgbClr val="002060"/>
                          </a:solidFill>
                          <a:effectLst/>
                          <a:latin typeface="Times New Roman" panose="02020603050405020304" pitchFamily="18" charset="0"/>
                          <a:cs typeface="Times New Roman" panose="02020603050405020304" pitchFamily="18" charset="0"/>
                        </a:rPr>
                        <a:t>40510302</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marL="0" marR="0" algn="r">
                        <a:lnSpc>
                          <a:spcPct val="115000"/>
                        </a:lnSpc>
                        <a:spcBef>
                          <a:spcPts val="600"/>
                        </a:spcBef>
                        <a:spcAft>
                          <a:spcPts val="600"/>
                        </a:spcAft>
                      </a:pPr>
                      <a:r>
                        <a:rPr lang="en-US" sz="2000">
                          <a:solidFill>
                            <a:srgbClr val="002060"/>
                          </a:solidFill>
                          <a:effectLst/>
                          <a:latin typeface="Times New Roman" panose="02020603050405020304" pitchFamily="18" charset="0"/>
                          <a:cs typeface="Times New Roman" panose="02020603050405020304" pitchFamily="18" charset="0"/>
                        </a:rPr>
                        <a:t>102</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3"/>
                  </a:ext>
                </a:extLst>
              </a:tr>
              <a:tr h="340678">
                <a:tc>
                  <a:txBody>
                    <a:bodyPr/>
                    <a:lstStyle/>
                    <a:p>
                      <a:pPr marL="0" marR="0" algn="ctr">
                        <a:lnSpc>
                          <a:spcPct val="115000"/>
                        </a:lnSpc>
                        <a:spcBef>
                          <a:spcPts val="300"/>
                        </a:spcBef>
                        <a:spcAft>
                          <a:spcPts val="3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2</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1430">
                        <a:lnSpc>
                          <a:spcPct val="115000"/>
                        </a:lnSpc>
                        <a:spcBef>
                          <a:spcPts val="600"/>
                        </a:spcBef>
                        <a:spcAft>
                          <a:spcPts val="600"/>
                        </a:spcAft>
                      </a:pPr>
                      <a:r>
                        <a:rPr lang="en-US" sz="2000" dirty="0">
                          <a:solidFill>
                            <a:srgbClr val="002060"/>
                          </a:solidFill>
                          <a:effectLst/>
                          <a:latin typeface="Times New Roman" panose="02020603050405020304" pitchFamily="18" charset="0"/>
                          <a:cs typeface="Times New Roman" panose="02020603050405020304" pitchFamily="18" charset="0"/>
                        </a:rPr>
                        <a:t>Cao </a:t>
                      </a:r>
                      <a:r>
                        <a:rPr lang="en-US" sz="2000" dirty="0" err="1">
                          <a:solidFill>
                            <a:srgbClr val="002060"/>
                          </a:solidFill>
                          <a:effectLst/>
                          <a:latin typeface="Times New Roman" panose="02020603050405020304" pitchFamily="18" charset="0"/>
                          <a:cs typeface="Times New Roman" panose="02020603050405020304" pitchFamily="18" charset="0"/>
                        </a:rPr>
                        <a:t>đẳng</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chuyên</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nghiệp</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4925" algn="ctr">
                        <a:lnSpc>
                          <a:spcPct val="115000"/>
                        </a:lnSpc>
                        <a:spcBef>
                          <a:spcPts val="600"/>
                        </a:spcBef>
                        <a:spcAft>
                          <a:spcPts val="6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5150301</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600"/>
                        </a:spcBef>
                        <a:spcAft>
                          <a:spcPts val="6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1.265</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4"/>
                  </a:ext>
                </a:extLst>
              </a:tr>
              <a:tr h="340678">
                <a:tc>
                  <a:txBody>
                    <a:bodyPr/>
                    <a:lstStyle/>
                    <a:p>
                      <a:pPr marL="0" marR="0" algn="ctr">
                        <a:lnSpc>
                          <a:spcPct val="115000"/>
                        </a:lnSpc>
                        <a:spcBef>
                          <a:spcPts val="300"/>
                        </a:spcBef>
                        <a:spcAft>
                          <a:spcPts val="3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3</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en-US" sz="2000">
                          <a:solidFill>
                            <a:srgbClr val="002060"/>
                          </a:solidFill>
                          <a:effectLst/>
                          <a:latin typeface="Times New Roman" panose="02020603050405020304" pitchFamily="18" charset="0"/>
                          <a:cs typeface="Times New Roman" panose="02020603050405020304" pitchFamily="18" charset="0"/>
                        </a:rPr>
                        <a:t>Cao đẳng liên thông</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92075" algn="ctr">
                        <a:lnSpc>
                          <a:spcPct val="115000"/>
                        </a:lnSpc>
                        <a:spcBef>
                          <a:spcPts val="600"/>
                        </a:spcBef>
                        <a:spcAft>
                          <a:spcPts val="6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5150301</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600"/>
                        </a:spcBef>
                        <a:spcAft>
                          <a:spcPts val="600"/>
                        </a:spcAft>
                      </a:pPr>
                      <a:r>
                        <a:rPr lang="en-US" sz="2000">
                          <a:solidFill>
                            <a:srgbClr val="002060"/>
                          </a:solidFill>
                          <a:effectLst/>
                          <a:latin typeface="Times New Roman" panose="02020603050405020304" pitchFamily="18" charset="0"/>
                          <a:cs typeface="Times New Roman" panose="02020603050405020304" pitchFamily="18" charset="0"/>
                        </a:rPr>
                        <a:t>56</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2015411863"/>
                  </a:ext>
                </a:extLst>
              </a:tr>
              <a:tr h="340678">
                <a:tc>
                  <a:txBody>
                    <a:bodyPr/>
                    <a:lstStyle/>
                    <a:p>
                      <a:pPr marL="0" marR="0" algn="ctr">
                        <a:lnSpc>
                          <a:spcPct val="115000"/>
                        </a:lnSpc>
                        <a:spcBef>
                          <a:spcPts val="300"/>
                        </a:spcBef>
                        <a:spcAft>
                          <a:spcPts val="3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4</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en-US" sz="2000">
                          <a:solidFill>
                            <a:srgbClr val="002060"/>
                          </a:solidFill>
                          <a:effectLst/>
                          <a:latin typeface="Times New Roman" panose="02020603050405020304" pitchFamily="18" charset="0"/>
                          <a:cs typeface="Times New Roman" panose="02020603050405020304" pitchFamily="18" charset="0"/>
                        </a:rPr>
                        <a:t>Trung cấp chuyên nghiệp</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92075" algn="ctr">
                        <a:lnSpc>
                          <a:spcPct val="115000"/>
                        </a:lnSpc>
                        <a:spcBef>
                          <a:spcPts val="600"/>
                        </a:spcBef>
                        <a:spcAft>
                          <a:spcPts val="6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 </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02870" algn="r">
                        <a:lnSpc>
                          <a:spcPct val="115000"/>
                        </a:lnSpc>
                        <a:spcBef>
                          <a:spcPts val="600"/>
                        </a:spcBef>
                        <a:spcAft>
                          <a:spcPts val="600"/>
                        </a:spcAf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2958812021"/>
                  </a:ext>
                </a:extLst>
              </a:tr>
              <a:tr h="340678">
                <a:tc>
                  <a:txBody>
                    <a:bodyPr/>
                    <a:lstStyle/>
                    <a:p>
                      <a:pPr marL="0" marR="0" algn="ctr">
                        <a:lnSpc>
                          <a:spcPct val="115000"/>
                        </a:lnSpc>
                        <a:spcBef>
                          <a:spcPts val="300"/>
                        </a:spcBef>
                        <a:spcAft>
                          <a:spcPts val="300"/>
                        </a:spcAft>
                        <a:tabLst>
                          <a:tab pos="720090" algn="l"/>
                        </a:tabLst>
                      </a:pP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en-US" sz="2000" i="1">
                          <a:solidFill>
                            <a:srgbClr val="002060"/>
                          </a:solidFill>
                          <a:effectLst/>
                          <a:latin typeface="Times New Roman" panose="02020603050405020304" pitchFamily="18" charset="0"/>
                          <a:cs typeface="Times New Roman" panose="02020603050405020304" pitchFamily="18" charset="0"/>
                        </a:rPr>
                        <a:t>Điện công nghiệp và dân dụng</a:t>
                      </a:r>
                      <a:endParaRPr lang="en-US" sz="2000" i="1">
                        <a:solidFill>
                          <a:srgbClr val="002060"/>
                        </a:solidFill>
                        <a:effectLst/>
                        <a:latin typeface="Times New Roman" panose="02020603050405020304" pitchFamily="18" charset="0"/>
                        <a:ea typeface="Times New Roman"/>
                        <a:cs typeface="Times New Roman" panose="02020603050405020304" pitchFamily="18" charset="0"/>
                      </a:endParaRPr>
                    </a:p>
                  </a:txBody>
                  <a:tcPr marL="360000" marR="68580" marT="0" marB="0" anchor="b"/>
                </a:tc>
                <a:tc>
                  <a:txBody>
                    <a:bodyPr/>
                    <a:lstStyle/>
                    <a:p>
                      <a:pPr marL="0" marR="0" algn="ctr">
                        <a:lnSpc>
                          <a:spcPct val="115000"/>
                        </a:lnSpc>
                        <a:spcBef>
                          <a:spcPts val="600"/>
                        </a:spcBef>
                        <a:spcAft>
                          <a:spcPts val="600"/>
                        </a:spcAft>
                      </a:pPr>
                      <a:r>
                        <a:rPr lang="en-US" sz="2000" dirty="0">
                          <a:solidFill>
                            <a:srgbClr val="002060"/>
                          </a:solidFill>
                          <a:effectLst/>
                          <a:latin typeface="Times New Roman" panose="02020603050405020304" pitchFamily="18" charset="0"/>
                          <a:cs typeface="Times New Roman" panose="02020603050405020304" pitchFamily="18" charset="0"/>
                        </a:rPr>
                        <a:t>42510308</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marL="0" marR="0" algn="r">
                        <a:lnSpc>
                          <a:spcPct val="115000"/>
                        </a:lnSpc>
                        <a:spcBef>
                          <a:spcPts val="600"/>
                        </a:spcBef>
                        <a:spcAft>
                          <a:spcPts val="600"/>
                        </a:spcAft>
                      </a:pPr>
                      <a:r>
                        <a:rPr lang="en-US" sz="2000" dirty="0">
                          <a:solidFill>
                            <a:srgbClr val="002060"/>
                          </a:solidFill>
                          <a:effectLst/>
                          <a:latin typeface="Times New Roman" panose="02020603050405020304" pitchFamily="18" charset="0"/>
                          <a:cs typeface="Times New Roman" panose="02020603050405020304" pitchFamily="18" charset="0"/>
                        </a:rPr>
                        <a:t>190</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5"/>
                  </a:ext>
                </a:extLst>
              </a:tr>
              <a:tr h="340678">
                <a:tc>
                  <a:txBody>
                    <a:bodyPr/>
                    <a:lstStyle/>
                    <a:p>
                      <a:pPr marL="0" marR="0" algn="ctr">
                        <a:lnSpc>
                          <a:spcPct val="115000"/>
                        </a:lnSpc>
                        <a:spcBef>
                          <a:spcPts val="300"/>
                        </a:spcBef>
                        <a:spcAft>
                          <a:spcPts val="300"/>
                        </a:spcAft>
                        <a:tabLst>
                          <a:tab pos="720090" algn="l"/>
                        </a:tabLst>
                      </a:pP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600"/>
                        </a:spcBef>
                        <a:spcAft>
                          <a:spcPts val="600"/>
                        </a:spcAft>
                      </a:pPr>
                      <a:r>
                        <a:rPr lang="en-US" sz="2000" i="1" dirty="0" err="1">
                          <a:solidFill>
                            <a:srgbClr val="002060"/>
                          </a:solidFill>
                          <a:effectLst/>
                          <a:latin typeface="Times New Roman" panose="02020603050405020304" pitchFamily="18" charset="0"/>
                          <a:cs typeface="Times New Roman" panose="02020603050405020304" pitchFamily="18" charset="0"/>
                        </a:rPr>
                        <a:t>Điện</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tử</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công</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nghiệp</a:t>
                      </a:r>
                      <a:endParaRPr lang="en-US" sz="2000" i="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360000" marR="68580" marT="0" marB="0" anchor="b"/>
                </a:tc>
                <a:tc>
                  <a:txBody>
                    <a:bodyPr/>
                    <a:lstStyle/>
                    <a:p>
                      <a:pPr marL="0" marR="0" algn="ctr">
                        <a:lnSpc>
                          <a:spcPct val="115000"/>
                        </a:lnSpc>
                        <a:spcBef>
                          <a:spcPts val="600"/>
                        </a:spcBef>
                        <a:spcAft>
                          <a:spcPts val="600"/>
                        </a:spcAft>
                      </a:pPr>
                      <a:r>
                        <a:rPr lang="en-US" sz="2000">
                          <a:solidFill>
                            <a:srgbClr val="002060"/>
                          </a:solidFill>
                          <a:effectLst/>
                          <a:latin typeface="Times New Roman" panose="02020603050405020304" pitchFamily="18" charset="0"/>
                          <a:cs typeface="Times New Roman" panose="02020603050405020304" pitchFamily="18" charset="0"/>
                        </a:rPr>
                        <a:t>42510315</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marL="0" marR="0" algn="r">
                        <a:lnSpc>
                          <a:spcPct val="115000"/>
                        </a:lnSpc>
                        <a:spcBef>
                          <a:spcPts val="600"/>
                        </a:spcBef>
                        <a:spcAft>
                          <a:spcPts val="600"/>
                        </a:spcAft>
                      </a:pPr>
                      <a:r>
                        <a:rPr lang="en-US" sz="2000" dirty="0">
                          <a:solidFill>
                            <a:srgbClr val="002060"/>
                          </a:solidFill>
                          <a:effectLst/>
                          <a:latin typeface="Times New Roman" panose="02020603050405020304" pitchFamily="18" charset="0"/>
                          <a:cs typeface="Times New Roman" panose="02020603050405020304" pitchFamily="18" charset="0"/>
                        </a:rPr>
                        <a:t>6</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7"/>
                  </a:ext>
                </a:extLst>
              </a:tr>
              <a:tr h="340678">
                <a:tc gridSpan="2">
                  <a:txBody>
                    <a:bodyPr/>
                    <a:lstStyle/>
                    <a:p>
                      <a:pPr marL="0" marR="0" indent="360045" algn="ct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TỔNG CỘNG</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hMerge="1">
                  <a:txBody>
                    <a:bodyPr/>
                    <a:lstStyle/>
                    <a:p>
                      <a:endParaRPr lang="en-US"/>
                    </a:p>
                  </a:txBody>
                  <a:tcPr/>
                </a:tc>
                <a:tc>
                  <a:txBody>
                    <a:bodyPr/>
                    <a:lstStyle/>
                    <a:p>
                      <a:pPr marL="0" marR="0" indent="360045" algn="ctr">
                        <a:lnSpc>
                          <a:spcPct val="115000"/>
                        </a:lnSpc>
                        <a:spcBef>
                          <a:spcPts val="600"/>
                        </a:spcBef>
                        <a:spcAft>
                          <a:spcPts val="6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45720" algn="r">
                        <a:lnSpc>
                          <a:spcPct val="115000"/>
                        </a:lnSpc>
                        <a:spcBef>
                          <a:spcPts val="600"/>
                        </a:spcBef>
                        <a:spcAft>
                          <a:spcPts val="600"/>
                        </a:spcAft>
                      </a:pPr>
                      <a:r>
                        <a:rPr lang="en-US" sz="2000" b="1" dirty="0">
                          <a:solidFill>
                            <a:srgbClr val="002060"/>
                          </a:solidFill>
                          <a:effectLst/>
                          <a:latin typeface="Times New Roman" panose="02020603050405020304" pitchFamily="18" charset="0"/>
                          <a:cs typeface="Times New Roman" panose="02020603050405020304" pitchFamily="18" charset="0"/>
                        </a:rPr>
                        <a:t>1.727</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val="27146316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1"/>
          <p:cNvSpPr txBox="1">
            <a:spLocks/>
          </p:cNvSpPr>
          <p:nvPr/>
        </p:nvSpPr>
        <p:spPr>
          <a:xfrm>
            <a:off x="152400" y="3048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8" name="Content Placeholder 2"/>
          <p:cNvSpPr txBox="1">
            <a:spLocks/>
          </p:cNvSpPr>
          <p:nvPr/>
        </p:nvSpPr>
        <p:spPr>
          <a:xfrm>
            <a:off x="268111" y="1066800"/>
            <a:ext cx="8571089" cy="1002818"/>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Giới</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thiệu</a:t>
            </a:r>
            <a:r>
              <a:rPr lang="en-US" sz="2800" b="1" dirty="0">
                <a:solidFill>
                  <a:srgbClr val="002060"/>
                </a:solidFill>
                <a:latin typeface="Times New Roman" panose="02020603050405020304" pitchFamily="18" charset="0"/>
                <a:cs typeface="Times New Roman" panose="02020603050405020304" pitchFamily="18" charset="0"/>
              </a:rPr>
              <a:t> 4 </a:t>
            </a:r>
            <a:r>
              <a:rPr lang="en-US" sz="2800" b="1" dirty="0" err="1">
                <a:solidFill>
                  <a:srgbClr val="002060"/>
                </a:solidFill>
                <a:latin typeface="Times New Roman" panose="02020603050405020304" pitchFamily="18" charset="0"/>
                <a:cs typeface="Times New Roman" panose="02020603050405020304" pitchFamily="18" charset="0"/>
              </a:rPr>
              <a:t>khoa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đào</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tạo</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ngành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mũi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nhọn</a:t>
            </a:r>
            <a:endParaRPr lang="en-US" sz="2800" b="1" dirty="0" smtClean="0">
              <a:solidFill>
                <a:srgbClr val="002060"/>
              </a:solidFill>
              <a:latin typeface="Times New Roman" panose="02020603050405020304" pitchFamily="18" charset="0"/>
              <a:cs typeface="Times New Roman" panose="02020603050405020304" pitchFamily="18" charset="0"/>
            </a:endParaRPr>
          </a:p>
          <a:p>
            <a:pPr lvl="1">
              <a:buFont typeface="Arial" panose="020B0604020202020204" pitchFamily="34" charset="0"/>
              <a:buChar char="•"/>
            </a:pPr>
            <a:r>
              <a:rPr lang="vi-VN" sz="2600" b="1" dirty="0" smtClean="0">
                <a:solidFill>
                  <a:srgbClr val="002060"/>
                </a:solidFill>
                <a:latin typeface="Times New Roman" panose="02020603050405020304" pitchFamily="18" charset="0"/>
                <a:cs typeface="Times New Roman" panose="02020603050405020304" pitchFamily="18" charset="0"/>
              </a:rPr>
              <a:t>Khoa </a:t>
            </a:r>
            <a:r>
              <a:rPr lang="vi-VN" sz="2600" b="1" dirty="0">
                <a:solidFill>
                  <a:srgbClr val="002060"/>
                </a:solidFill>
                <a:latin typeface="Times New Roman" panose="02020603050405020304" pitchFamily="18" charset="0"/>
                <a:cs typeface="Times New Roman" panose="02020603050405020304" pitchFamily="18" charset="0"/>
              </a:rPr>
              <a:t>Công nghệ Thông tin</a:t>
            </a:r>
            <a:endParaRPr lang="en-US" sz="2600" b="1" dirty="0">
              <a:solidFill>
                <a:srgbClr val="002060"/>
              </a:solidFill>
              <a:latin typeface="Times New Roman" panose="02020603050405020304" pitchFamily="18" charset="0"/>
              <a:cs typeface="Times New Roman" panose="02020603050405020304" pitchFamily="18" charset="0"/>
            </a:endParaRPr>
          </a:p>
        </p:txBody>
      </p:sp>
      <p:sp>
        <p:nvSpPr>
          <p:cNvPr id="9" name="Rectangle 8"/>
          <p:cNvSpPr/>
          <p:nvPr/>
        </p:nvSpPr>
        <p:spPr>
          <a:xfrm>
            <a:off x="1143000" y="1981200"/>
            <a:ext cx="7543800" cy="1015663"/>
          </a:xfrm>
          <a:prstGeom prst="rect">
            <a:avLst/>
          </a:prstGeom>
        </p:spPr>
        <p:txBody>
          <a:bodyPr wrap="square">
            <a:spAutoFit/>
          </a:bodyPr>
          <a:lstStyle/>
          <a:p>
            <a:pPr marL="182563" indent="-182563"/>
            <a:r>
              <a:rPr lang="vi-VN" sz="2000" dirty="0" smtClean="0">
                <a:solidFill>
                  <a:srgbClr val="002060"/>
                </a:solidFill>
                <a:latin typeface="Times New Roman" panose="02020603050405020304" pitchFamily="18" charset="0"/>
                <a:cs typeface="Times New Roman" panose="02020603050405020304" pitchFamily="18" charset="0"/>
              </a:rPr>
              <a:t>-</a:t>
            </a:r>
            <a:r>
              <a:rPr lang="en-US" sz="2000" dirty="0" smtClean="0">
                <a:solidFill>
                  <a:srgbClr val="002060"/>
                </a:solidFill>
                <a:latin typeface="Times New Roman" panose="02020603050405020304" pitchFamily="18" charset="0"/>
                <a:cs typeface="Times New Roman" panose="02020603050405020304" pitchFamily="18" charset="0"/>
              </a:rPr>
              <a:t>	</a:t>
            </a:r>
            <a:r>
              <a:rPr lang="vi-VN" sz="2000" dirty="0" smtClean="0">
                <a:solidFill>
                  <a:srgbClr val="002060"/>
                </a:solidFill>
                <a:latin typeface="Times New Roman" panose="02020603050405020304" pitchFamily="18" charset="0"/>
                <a:cs typeface="Times New Roman" panose="02020603050405020304" pitchFamily="18" charset="0"/>
              </a:rPr>
              <a:t>Đội </a:t>
            </a:r>
            <a:r>
              <a:rPr lang="vi-VN" sz="2000" dirty="0">
                <a:solidFill>
                  <a:srgbClr val="002060"/>
                </a:solidFill>
                <a:latin typeface="Times New Roman" panose="02020603050405020304" pitchFamily="18" charset="0"/>
                <a:cs typeface="Times New Roman" panose="02020603050405020304" pitchFamily="18" charset="0"/>
              </a:rPr>
              <a:t>ngũ GV: 34 </a:t>
            </a:r>
            <a:r>
              <a:rPr lang="vi-VN" sz="2000" dirty="0" smtClean="0">
                <a:solidFill>
                  <a:srgbClr val="002060"/>
                </a:solidFill>
                <a:latin typeface="Times New Roman" panose="02020603050405020304" pitchFamily="18" charset="0"/>
                <a:cs typeface="Times New Roman" panose="02020603050405020304" pitchFamily="18" charset="0"/>
              </a:rPr>
              <a:t>người</a:t>
            </a:r>
            <a:r>
              <a:rPr lang="en-US" sz="2000" dirty="0" smtClean="0">
                <a:solidFill>
                  <a:srgbClr val="002060"/>
                </a:solidFill>
                <a:latin typeface="Times New Roman" panose="02020603050405020304" pitchFamily="18" charset="0"/>
                <a:cs typeface="Times New Roman" panose="02020603050405020304" pitchFamily="18" charset="0"/>
              </a:rPr>
              <a:t>.</a:t>
            </a:r>
            <a:r>
              <a:rPr lang="en-US" sz="2000" dirty="0" err="1" smtClean="0">
                <a:solidFill>
                  <a:srgbClr val="002060"/>
                </a:solidFill>
                <a:latin typeface="Times New Roman" panose="02020603050405020304" pitchFamily="18" charset="0"/>
                <a:cs typeface="Times New Roman" panose="02020603050405020304" pitchFamily="18" charset="0"/>
              </a:rPr>
              <a:t>Trình</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độ</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sau</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đại</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học</a:t>
            </a:r>
            <a:r>
              <a:rPr lang="en-US" sz="2000" dirty="0" smtClean="0">
                <a:solidFill>
                  <a:srgbClr val="002060"/>
                </a:solidFill>
                <a:latin typeface="Times New Roman" panose="02020603050405020304" pitchFamily="18" charset="0"/>
                <a:cs typeface="Times New Roman" panose="02020603050405020304" pitchFamily="18" charset="0"/>
              </a:rPr>
              <a:t> 24 người,71%, 10</a:t>
            </a:r>
            <a:r>
              <a:rPr lang="vi-VN" sz="2000" dirty="0" smtClean="0">
                <a:solidFill>
                  <a:srgbClr val="002060"/>
                </a:solidFill>
                <a:latin typeface="Times New Roman" panose="02020603050405020304" pitchFamily="18" charset="0"/>
                <a:cs typeface="Times New Roman" panose="02020603050405020304" pitchFamily="18" charset="0"/>
              </a:rPr>
              <a:t> </a:t>
            </a:r>
            <a:r>
              <a:rPr lang="vi-VN" sz="2000" dirty="0">
                <a:solidFill>
                  <a:srgbClr val="002060"/>
                </a:solidFill>
                <a:latin typeface="Times New Roman" panose="02020603050405020304" pitchFamily="18" charset="0"/>
                <a:cs typeface="Times New Roman" panose="02020603050405020304" pitchFamily="18" charset="0"/>
              </a:rPr>
              <a:t>đại </a:t>
            </a:r>
            <a:r>
              <a:rPr lang="vi-VN" sz="2000" dirty="0" smtClean="0">
                <a:solidFill>
                  <a:srgbClr val="002060"/>
                </a:solidFill>
                <a:latin typeface="Times New Roman" panose="02020603050405020304" pitchFamily="18" charset="0"/>
                <a:cs typeface="Times New Roman" panose="02020603050405020304" pitchFamily="18" charset="0"/>
              </a:rPr>
              <a:t>học; </a:t>
            </a:r>
            <a:r>
              <a:rPr lang="vi-VN" sz="2000" dirty="0">
                <a:solidFill>
                  <a:srgbClr val="002060"/>
                </a:solidFill>
                <a:latin typeface="Times New Roman" panose="02020603050405020304" pitchFamily="18" charset="0"/>
                <a:cs typeface="Times New Roman" panose="02020603050405020304" pitchFamily="18" charset="0"/>
              </a:rPr>
              <a:t>100% GV có trình độ chuyên môn đúng chuyên ngành.</a:t>
            </a:r>
          </a:p>
          <a:p>
            <a:pPr marL="182563" indent="-182563"/>
            <a:r>
              <a:rPr lang="vi-VN" sz="2000" dirty="0" smtClean="0">
                <a:solidFill>
                  <a:srgbClr val="002060"/>
                </a:solidFill>
                <a:latin typeface="Times New Roman" panose="02020603050405020304" pitchFamily="18" charset="0"/>
                <a:cs typeface="Times New Roman" panose="02020603050405020304" pitchFamily="18" charset="0"/>
              </a:rPr>
              <a:t>-</a:t>
            </a:r>
            <a:r>
              <a:rPr lang="en-US" sz="2000" dirty="0" smtClean="0">
                <a:solidFill>
                  <a:srgbClr val="002060"/>
                </a:solidFill>
                <a:latin typeface="Times New Roman" panose="02020603050405020304" pitchFamily="18" charset="0"/>
                <a:cs typeface="Times New Roman" panose="02020603050405020304" pitchFamily="18" charset="0"/>
              </a:rPr>
              <a:t>	</a:t>
            </a:r>
            <a:r>
              <a:rPr lang="vi-VN" sz="2000" dirty="0" smtClean="0">
                <a:solidFill>
                  <a:srgbClr val="002060"/>
                </a:solidFill>
                <a:latin typeface="Times New Roman" panose="02020603050405020304" pitchFamily="18" charset="0"/>
                <a:cs typeface="Times New Roman" panose="02020603050405020304" pitchFamily="18" charset="0"/>
              </a:rPr>
              <a:t>Cơ </a:t>
            </a:r>
            <a:r>
              <a:rPr lang="vi-VN" sz="2000" dirty="0">
                <a:solidFill>
                  <a:srgbClr val="002060"/>
                </a:solidFill>
                <a:latin typeface="Times New Roman" panose="02020603050405020304" pitchFamily="18" charset="0"/>
                <a:cs typeface="Times New Roman" panose="02020603050405020304" pitchFamily="18" charset="0"/>
              </a:rPr>
              <a:t>sở vật chất gồm có 17 xưởng thực hành</a:t>
            </a:r>
            <a:endParaRPr lang="en-US" sz="2000" dirty="0">
              <a:solidFill>
                <a:srgbClr val="002060"/>
              </a:solidFill>
              <a:latin typeface="Times New Roman" panose="02020603050405020304" pitchFamily="18" charset="0"/>
              <a:cs typeface="Times New Roman" panose="02020603050405020304" pitchFamily="18"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2957063397"/>
              </p:ext>
            </p:extLst>
          </p:nvPr>
        </p:nvGraphicFramePr>
        <p:xfrm>
          <a:off x="457200" y="3104060"/>
          <a:ext cx="8229599" cy="3613914"/>
        </p:xfrm>
        <a:graphic>
          <a:graphicData uri="http://schemas.openxmlformats.org/drawingml/2006/table">
            <a:tbl>
              <a:tblPr firstRow="1" firstCol="1" bandRow="1">
                <a:tableStyleId>{BC89EF96-8CEA-46FF-86C4-4CE0E7609802}</a:tableStyleId>
              </a:tblPr>
              <a:tblGrid>
                <a:gridCol w="754722">
                  <a:extLst>
                    <a:ext uri="{9D8B030D-6E8A-4147-A177-3AD203B41FA5}">
                      <a16:colId xmlns:a16="http://schemas.microsoft.com/office/drawing/2014/main" xmlns="" val="20000"/>
                    </a:ext>
                  </a:extLst>
                </a:gridCol>
                <a:gridCol w="3954030">
                  <a:extLst>
                    <a:ext uri="{9D8B030D-6E8A-4147-A177-3AD203B41FA5}">
                      <a16:colId xmlns:a16="http://schemas.microsoft.com/office/drawing/2014/main" xmlns="" val="20001"/>
                    </a:ext>
                  </a:extLst>
                </a:gridCol>
                <a:gridCol w="1874748">
                  <a:extLst>
                    <a:ext uri="{9D8B030D-6E8A-4147-A177-3AD203B41FA5}">
                      <a16:colId xmlns:a16="http://schemas.microsoft.com/office/drawing/2014/main" xmlns="" val="20002"/>
                    </a:ext>
                  </a:extLst>
                </a:gridCol>
                <a:gridCol w="1646099">
                  <a:extLst>
                    <a:ext uri="{9D8B030D-6E8A-4147-A177-3AD203B41FA5}">
                      <a16:colId xmlns:a16="http://schemas.microsoft.com/office/drawing/2014/main" xmlns="" val="20003"/>
                    </a:ext>
                  </a:extLst>
                </a:gridCol>
              </a:tblGrid>
              <a:tr h="459234">
                <a:tc>
                  <a:txBody>
                    <a:bodyPr/>
                    <a:lstStyle/>
                    <a:p>
                      <a:pPr marL="0" marR="0" algn="ctr">
                        <a:lnSpc>
                          <a:spcPct val="115000"/>
                        </a:lnSpc>
                        <a:spcBef>
                          <a:spcPts val="300"/>
                        </a:spcBef>
                        <a:spcAft>
                          <a:spcPts val="3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STT</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60045" algn="ctr">
                        <a:lnSpc>
                          <a:spcPct val="115000"/>
                        </a:lnSpc>
                        <a:spcBef>
                          <a:spcPts val="300"/>
                        </a:spcBef>
                        <a:spcAft>
                          <a:spcPts val="300"/>
                        </a:spcAft>
                        <a:tabLst>
                          <a:tab pos="720090" algn="l"/>
                        </a:tabLst>
                      </a:pPr>
                      <a:r>
                        <a:rPr lang="en-US" sz="2000" dirty="0" err="1">
                          <a:solidFill>
                            <a:srgbClr val="002060"/>
                          </a:solidFill>
                          <a:effectLst/>
                          <a:latin typeface="Times New Roman" panose="02020603050405020304" pitchFamily="18" charset="0"/>
                          <a:cs typeface="Times New Roman" panose="02020603050405020304" pitchFamily="18" charset="0"/>
                        </a:rPr>
                        <a:t>Hệ</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đào</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tạo</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92075" algn="ctr">
                        <a:lnSpc>
                          <a:spcPct val="115000"/>
                        </a:lnSpc>
                        <a:spcBef>
                          <a:spcPts val="300"/>
                        </a:spcBef>
                        <a:spcAft>
                          <a:spcPts val="300"/>
                        </a:spcAft>
                      </a:pPr>
                      <a:r>
                        <a:rPr lang="en-US" sz="2000" dirty="0" err="1">
                          <a:solidFill>
                            <a:srgbClr val="002060"/>
                          </a:solidFill>
                          <a:effectLst/>
                          <a:latin typeface="Times New Roman" panose="02020603050405020304" pitchFamily="18" charset="0"/>
                          <a:cs typeface="Times New Roman" panose="02020603050405020304" pitchFamily="18" charset="0"/>
                        </a:rPr>
                        <a:t>Mã</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ngành</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02870" algn="ctr">
                        <a:lnSpc>
                          <a:spcPct val="115000"/>
                        </a:lnSpc>
                        <a:spcBef>
                          <a:spcPts val="300"/>
                        </a:spcBef>
                        <a:spcAft>
                          <a:spcPts val="300"/>
                        </a:spcAft>
                      </a:pPr>
                      <a:r>
                        <a:rPr lang="en-US" sz="2000">
                          <a:solidFill>
                            <a:srgbClr val="002060"/>
                          </a:solidFill>
                          <a:effectLst/>
                          <a:latin typeface="Times New Roman" panose="02020603050405020304" pitchFamily="18" charset="0"/>
                          <a:cs typeface="Times New Roman" panose="02020603050405020304" pitchFamily="18" charset="0"/>
                        </a:rPr>
                        <a:t>Số lượng HS</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extLst>
                  <a:ext uri="{0D108BD9-81ED-4DB2-BD59-A6C34878D82A}">
                    <a16:rowId xmlns:a16="http://schemas.microsoft.com/office/drawing/2014/main" xmlns="" val="10000"/>
                  </a:ext>
                </a:extLst>
              </a:tr>
              <a:tr h="340678">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1</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300"/>
                        </a:spcBef>
                        <a:spcAft>
                          <a:spcPts val="300"/>
                        </a:spcAft>
                      </a:pPr>
                      <a:r>
                        <a:rPr lang="en-US" sz="2000" dirty="0" err="1">
                          <a:solidFill>
                            <a:srgbClr val="002060"/>
                          </a:solidFill>
                          <a:effectLst/>
                          <a:latin typeface="Times New Roman" panose="02020603050405020304" pitchFamily="18" charset="0"/>
                          <a:cs typeface="Times New Roman" panose="02020603050405020304" pitchFamily="18" charset="0"/>
                        </a:rPr>
                        <a:t>Trung</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cấp</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nghề</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60045" algn="ct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60045" algn="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tc>
                <a:extLst>
                  <a:ext uri="{0D108BD9-81ED-4DB2-BD59-A6C34878D82A}">
                    <a16:rowId xmlns:a16="http://schemas.microsoft.com/office/drawing/2014/main" xmlns="" val="10001"/>
                  </a:ext>
                </a:extLst>
              </a:tr>
              <a:tr h="340678">
                <a:tc>
                  <a:txBody>
                    <a:bodyPr/>
                    <a:lstStyle/>
                    <a:p>
                      <a:pPr marL="0" marR="0" algn="ctr">
                        <a:lnSpc>
                          <a:spcPct val="115000"/>
                        </a:lnSpc>
                        <a:spcBef>
                          <a:spcPts val="300"/>
                        </a:spcBef>
                        <a:spcAft>
                          <a:spcPts val="300"/>
                        </a:spcAft>
                        <a:tabLst>
                          <a:tab pos="720090" algn="l"/>
                        </a:tabLst>
                      </a:pPr>
                      <a:r>
                        <a:rPr lang="en-US" sz="2000" b="0">
                          <a:solidFill>
                            <a:srgbClr val="002060"/>
                          </a:solidFill>
                          <a:effectLst/>
                          <a:latin typeface="Times New Roman" panose="02020603050405020304" pitchFamily="18" charset="0"/>
                          <a:cs typeface="Times New Roman" panose="02020603050405020304" pitchFamily="18" charset="0"/>
                        </a:rPr>
                        <a:t> </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300"/>
                        </a:spcBef>
                        <a:spcAft>
                          <a:spcPts val="300"/>
                        </a:spcAft>
                      </a:pPr>
                      <a:r>
                        <a:rPr lang="en-US" sz="2000" i="1" dirty="0" err="1">
                          <a:solidFill>
                            <a:srgbClr val="002060"/>
                          </a:solidFill>
                          <a:effectLst/>
                          <a:latin typeface="Times New Roman" panose="02020603050405020304" pitchFamily="18" charset="0"/>
                          <a:cs typeface="Times New Roman" panose="02020603050405020304" pitchFamily="18" charset="0"/>
                        </a:rPr>
                        <a:t>Quản</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trị</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mạng</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máy</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tính</a:t>
                      </a:r>
                      <a:endParaRPr lang="en-US" sz="2000" i="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360000" marR="68580" marT="0" marB="0" anchor="b"/>
                </a:tc>
                <a:tc>
                  <a:txBody>
                    <a:bodyPr/>
                    <a:lstStyle/>
                    <a:p>
                      <a:pPr marL="0" marR="0" algn="ctr">
                        <a:lnSpc>
                          <a:spcPct val="115000"/>
                        </a:lnSpc>
                        <a:spcBef>
                          <a:spcPts val="300"/>
                        </a:spcBef>
                        <a:spcAft>
                          <a:spcPts val="300"/>
                        </a:spcAft>
                      </a:pPr>
                      <a:r>
                        <a:rPr lang="en-US" sz="2000">
                          <a:solidFill>
                            <a:srgbClr val="002060"/>
                          </a:solidFill>
                          <a:effectLst/>
                          <a:latin typeface="Times New Roman" panose="02020603050405020304" pitchFamily="18" charset="0"/>
                          <a:cs typeface="Times New Roman" panose="02020603050405020304" pitchFamily="18" charset="0"/>
                        </a:rPr>
                        <a:t>40480206</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marL="0" marR="0" algn="r">
                        <a:lnSpc>
                          <a:spcPct val="115000"/>
                        </a:lnSpc>
                        <a:spcBef>
                          <a:spcPts val="300"/>
                        </a:spcBef>
                        <a:spcAft>
                          <a:spcPts val="300"/>
                        </a:spcAft>
                      </a:pPr>
                      <a:r>
                        <a:rPr lang="en-US" sz="2000">
                          <a:solidFill>
                            <a:srgbClr val="002060"/>
                          </a:solidFill>
                          <a:effectLst/>
                          <a:latin typeface="Times New Roman" panose="02020603050405020304" pitchFamily="18" charset="0"/>
                          <a:cs typeface="Times New Roman" panose="02020603050405020304" pitchFamily="18" charset="0"/>
                        </a:rPr>
                        <a:t>231</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2"/>
                  </a:ext>
                </a:extLst>
              </a:tr>
              <a:tr h="340678">
                <a:tc>
                  <a:txBody>
                    <a:bodyPr/>
                    <a:lstStyle/>
                    <a:p>
                      <a:pPr marL="0" marR="0" algn="ctr">
                        <a:lnSpc>
                          <a:spcPct val="115000"/>
                        </a:lnSpc>
                        <a:spcBef>
                          <a:spcPts val="300"/>
                        </a:spcBef>
                        <a:spcAft>
                          <a:spcPts val="3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2</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1430">
                        <a:lnSpc>
                          <a:spcPct val="115000"/>
                        </a:lnSpc>
                        <a:spcBef>
                          <a:spcPts val="300"/>
                        </a:spcBef>
                        <a:spcAft>
                          <a:spcPts val="300"/>
                        </a:spcAft>
                      </a:pPr>
                      <a:r>
                        <a:rPr lang="en-US" sz="2000" dirty="0">
                          <a:solidFill>
                            <a:srgbClr val="002060"/>
                          </a:solidFill>
                          <a:effectLst/>
                          <a:latin typeface="Times New Roman" panose="02020603050405020304" pitchFamily="18" charset="0"/>
                          <a:cs typeface="Times New Roman" panose="02020603050405020304" pitchFamily="18" charset="0"/>
                        </a:rPr>
                        <a:t>Cao </a:t>
                      </a:r>
                      <a:r>
                        <a:rPr lang="en-US" sz="2000" dirty="0" err="1">
                          <a:solidFill>
                            <a:srgbClr val="002060"/>
                          </a:solidFill>
                          <a:effectLst/>
                          <a:latin typeface="Times New Roman" panose="02020603050405020304" pitchFamily="18" charset="0"/>
                          <a:cs typeface="Times New Roman" panose="02020603050405020304" pitchFamily="18" charset="0"/>
                        </a:rPr>
                        <a:t>đẳng</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chuyên</a:t>
                      </a:r>
                      <a:r>
                        <a:rPr lang="en-US" sz="2000" dirty="0">
                          <a:solidFill>
                            <a:srgbClr val="002060"/>
                          </a:solidFill>
                          <a:effectLst/>
                          <a:latin typeface="Times New Roman" panose="02020603050405020304" pitchFamily="18" charset="0"/>
                          <a:cs typeface="Times New Roman" panose="02020603050405020304" pitchFamily="18" charset="0"/>
                        </a:rPr>
                        <a:t> </a:t>
                      </a:r>
                      <a:r>
                        <a:rPr lang="en-US" sz="2000" dirty="0" err="1">
                          <a:solidFill>
                            <a:srgbClr val="002060"/>
                          </a:solidFill>
                          <a:effectLst/>
                          <a:latin typeface="Times New Roman" panose="02020603050405020304" pitchFamily="18" charset="0"/>
                          <a:cs typeface="Times New Roman" panose="02020603050405020304" pitchFamily="18" charset="0"/>
                        </a:rPr>
                        <a:t>nghiệp</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34925" algn="ct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838</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3"/>
                  </a:ext>
                </a:extLst>
              </a:tr>
              <a:tr h="340678">
                <a:tc>
                  <a:txBody>
                    <a:bodyPr/>
                    <a:lstStyle/>
                    <a:p>
                      <a:pPr marL="0" marR="0" algn="ctr">
                        <a:lnSpc>
                          <a:spcPct val="115000"/>
                        </a:lnSpc>
                        <a:spcBef>
                          <a:spcPts val="300"/>
                        </a:spcBef>
                        <a:spcAft>
                          <a:spcPts val="300"/>
                        </a:spcAft>
                        <a:tabLst>
                          <a:tab pos="720090" algn="l"/>
                        </a:tabLst>
                      </a:pP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300"/>
                        </a:spcBef>
                        <a:spcAft>
                          <a:spcPts val="300"/>
                        </a:spcAft>
                      </a:pPr>
                      <a:r>
                        <a:rPr lang="en-US" sz="2000" i="1" dirty="0" err="1">
                          <a:solidFill>
                            <a:srgbClr val="002060"/>
                          </a:solidFill>
                          <a:effectLst/>
                          <a:latin typeface="Times New Roman" panose="02020603050405020304" pitchFamily="18" charset="0"/>
                          <a:cs typeface="Times New Roman" panose="02020603050405020304" pitchFamily="18" charset="0"/>
                        </a:rPr>
                        <a:t>Công</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nghệ</a:t>
                      </a:r>
                      <a:r>
                        <a:rPr lang="en-US" sz="2000" i="1" dirty="0">
                          <a:solidFill>
                            <a:srgbClr val="002060"/>
                          </a:solidFill>
                          <a:effectLst/>
                          <a:latin typeface="Times New Roman" panose="02020603050405020304" pitchFamily="18" charset="0"/>
                          <a:cs typeface="Times New Roman" panose="02020603050405020304" pitchFamily="18" charset="0"/>
                        </a:rPr>
                        <a:t> </a:t>
                      </a:r>
                      <a:r>
                        <a:rPr lang="en-US" sz="2000" i="1" dirty="0" err="1">
                          <a:solidFill>
                            <a:srgbClr val="002060"/>
                          </a:solidFill>
                          <a:effectLst/>
                          <a:latin typeface="Times New Roman" panose="02020603050405020304" pitchFamily="18" charset="0"/>
                          <a:cs typeface="Times New Roman" panose="02020603050405020304" pitchFamily="18" charset="0"/>
                        </a:rPr>
                        <a:t>thông</a:t>
                      </a:r>
                      <a:r>
                        <a:rPr lang="en-US" sz="2000" i="1" dirty="0">
                          <a:solidFill>
                            <a:srgbClr val="002060"/>
                          </a:solidFill>
                          <a:effectLst/>
                          <a:latin typeface="Times New Roman" panose="02020603050405020304" pitchFamily="18" charset="0"/>
                          <a:cs typeface="Times New Roman" panose="02020603050405020304" pitchFamily="18" charset="0"/>
                        </a:rPr>
                        <a:t> tin</a:t>
                      </a:r>
                      <a:endParaRPr lang="en-US" sz="2000" i="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360000" marR="68580" marT="0" marB="0" anchor="ctr"/>
                </a:tc>
                <a:tc>
                  <a:txBody>
                    <a:bodyPr/>
                    <a:lstStyle/>
                    <a:p>
                      <a:pPr marL="0" marR="0" indent="92075" algn="ctr">
                        <a:lnSpc>
                          <a:spcPct val="115000"/>
                        </a:lnSpc>
                        <a:spcBef>
                          <a:spcPts val="300"/>
                        </a:spcBef>
                        <a:spcAft>
                          <a:spcPts val="3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51480201</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300"/>
                        </a:spcBef>
                        <a:spcAft>
                          <a:spcPts val="300"/>
                        </a:spcAft>
                      </a:pPr>
                      <a:r>
                        <a:rPr lang="en-US" sz="2000" dirty="0">
                          <a:solidFill>
                            <a:srgbClr val="002060"/>
                          </a:solidFill>
                          <a:effectLst/>
                          <a:latin typeface="Times New Roman" panose="02020603050405020304" pitchFamily="18" charset="0"/>
                          <a:cs typeface="Times New Roman" panose="02020603050405020304" pitchFamily="18" charset="0"/>
                        </a:rPr>
                        <a:t> </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4"/>
                  </a:ext>
                </a:extLst>
              </a:tr>
              <a:tr h="340678">
                <a:tc>
                  <a:txBody>
                    <a:bodyPr/>
                    <a:lstStyle/>
                    <a:p>
                      <a:pPr marL="0" marR="0" algn="ctr">
                        <a:lnSpc>
                          <a:spcPct val="115000"/>
                        </a:lnSpc>
                        <a:spcBef>
                          <a:spcPts val="300"/>
                        </a:spcBef>
                        <a:spcAft>
                          <a:spcPts val="3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3</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300"/>
                        </a:spcBef>
                        <a:spcAft>
                          <a:spcPts val="300"/>
                        </a:spcAft>
                      </a:pPr>
                      <a:r>
                        <a:rPr lang="en-US" sz="2000">
                          <a:solidFill>
                            <a:srgbClr val="002060"/>
                          </a:solidFill>
                          <a:effectLst/>
                          <a:latin typeface="Times New Roman" panose="02020603050405020304" pitchFamily="18" charset="0"/>
                          <a:cs typeface="Times New Roman" panose="02020603050405020304" pitchFamily="18" charset="0"/>
                        </a:rPr>
                        <a:t>Cao đẳng liên thông</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92075" algn="ctr">
                        <a:lnSpc>
                          <a:spcPct val="115000"/>
                        </a:lnSpc>
                        <a:spcBef>
                          <a:spcPts val="300"/>
                        </a:spcBef>
                        <a:spcAft>
                          <a:spcPts val="3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51480201</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gn="r">
                        <a:lnSpc>
                          <a:spcPct val="115000"/>
                        </a:lnSpc>
                        <a:spcBef>
                          <a:spcPts val="300"/>
                        </a:spcBef>
                        <a:spcAft>
                          <a:spcPts val="300"/>
                        </a:spcAft>
                      </a:pPr>
                      <a:r>
                        <a:rPr lang="en-US" sz="2000">
                          <a:solidFill>
                            <a:srgbClr val="002060"/>
                          </a:solidFill>
                          <a:effectLst/>
                          <a:latin typeface="Times New Roman" panose="02020603050405020304" pitchFamily="18" charset="0"/>
                          <a:cs typeface="Times New Roman" panose="02020603050405020304" pitchFamily="18" charset="0"/>
                        </a:rPr>
                        <a:t>14</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2015411863"/>
                  </a:ext>
                </a:extLst>
              </a:tr>
              <a:tr h="340678">
                <a:tc>
                  <a:txBody>
                    <a:bodyPr/>
                    <a:lstStyle/>
                    <a:p>
                      <a:pPr marL="0" marR="0" algn="ctr">
                        <a:lnSpc>
                          <a:spcPct val="115000"/>
                        </a:lnSpc>
                        <a:spcBef>
                          <a:spcPts val="300"/>
                        </a:spcBef>
                        <a:spcAft>
                          <a:spcPts val="300"/>
                        </a:spcAft>
                        <a:tabLst>
                          <a:tab pos="720090" algn="l"/>
                        </a:tabLst>
                      </a:pPr>
                      <a:r>
                        <a:rPr lang="en-US" sz="2000" b="0" smtClean="0">
                          <a:solidFill>
                            <a:srgbClr val="002060"/>
                          </a:solidFill>
                          <a:effectLst/>
                          <a:latin typeface="Times New Roman" panose="02020603050405020304" pitchFamily="18" charset="0"/>
                          <a:ea typeface="Times New Roman"/>
                          <a:cs typeface="Times New Roman" panose="02020603050405020304" pitchFamily="18" charset="0"/>
                        </a:rPr>
                        <a:t>4</a:t>
                      </a: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300"/>
                        </a:spcBef>
                        <a:spcAft>
                          <a:spcPts val="300"/>
                        </a:spcAft>
                      </a:pPr>
                      <a:r>
                        <a:rPr lang="en-US" sz="2000">
                          <a:solidFill>
                            <a:srgbClr val="002060"/>
                          </a:solidFill>
                          <a:effectLst/>
                          <a:latin typeface="Times New Roman" panose="02020603050405020304" pitchFamily="18" charset="0"/>
                          <a:cs typeface="Times New Roman" panose="02020603050405020304" pitchFamily="18" charset="0"/>
                        </a:rPr>
                        <a:t>Trung cấp chuyên nghiệp</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92075" algn="ctr">
                        <a:lnSpc>
                          <a:spcPct val="115000"/>
                        </a:lnSpc>
                        <a:spcBef>
                          <a:spcPts val="300"/>
                        </a:spcBef>
                        <a:spcAft>
                          <a:spcPts val="300"/>
                        </a:spcAft>
                        <a:tabLst>
                          <a:tab pos="720090" algn="l"/>
                        </a:tabLst>
                      </a:pPr>
                      <a:r>
                        <a:rPr lang="en-US" sz="2000" dirty="0">
                          <a:solidFill>
                            <a:srgbClr val="002060"/>
                          </a:solidFill>
                          <a:effectLst/>
                          <a:latin typeface="Times New Roman" panose="02020603050405020304" pitchFamily="18" charset="0"/>
                          <a:cs typeface="Times New Roman" panose="02020603050405020304" pitchFamily="18" charset="0"/>
                        </a:rPr>
                        <a:t> </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102870" algn="r">
                        <a:lnSpc>
                          <a:spcPct val="115000"/>
                        </a:lnSpc>
                        <a:spcBef>
                          <a:spcPts val="300"/>
                        </a:spcBef>
                        <a:spcAft>
                          <a:spcPts val="300"/>
                        </a:spcAft>
                      </a:pPr>
                      <a:r>
                        <a:rPr lang="en-US" sz="2000" dirty="0">
                          <a:solidFill>
                            <a:srgbClr val="002060"/>
                          </a:solidFill>
                          <a:effectLst/>
                          <a:latin typeface="Times New Roman" panose="02020603050405020304" pitchFamily="18" charset="0"/>
                          <a:cs typeface="Times New Roman" panose="02020603050405020304" pitchFamily="18" charset="0"/>
                        </a:rPr>
                        <a:t> </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2958812021"/>
                  </a:ext>
                </a:extLst>
              </a:tr>
              <a:tr h="340678">
                <a:tc>
                  <a:txBody>
                    <a:bodyPr/>
                    <a:lstStyle/>
                    <a:p>
                      <a:pPr marL="0" marR="0" algn="ctr">
                        <a:lnSpc>
                          <a:spcPct val="115000"/>
                        </a:lnSpc>
                        <a:spcBef>
                          <a:spcPts val="300"/>
                        </a:spcBef>
                        <a:spcAft>
                          <a:spcPts val="300"/>
                        </a:spcAft>
                        <a:tabLst>
                          <a:tab pos="720090" algn="l"/>
                        </a:tabLst>
                      </a:pP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300"/>
                        </a:spcBef>
                        <a:spcAft>
                          <a:spcPts val="300"/>
                        </a:spcAft>
                      </a:pPr>
                      <a:r>
                        <a:rPr lang="en-US" sz="2000" i="1">
                          <a:solidFill>
                            <a:srgbClr val="002060"/>
                          </a:solidFill>
                          <a:effectLst/>
                          <a:latin typeface="Times New Roman" panose="02020603050405020304" pitchFamily="18" charset="0"/>
                          <a:cs typeface="Times New Roman" panose="02020603050405020304" pitchFamily="18" charset="0"/>
                        </a:rPr>
                        <a:t>Lập trình/Phân tích hệ thống</a:t>
                      </a:r>
                      <a:endParaRPr lang="en-US" sz="2000" i="1">
                        <a:solidFill>
                          <a:srgbClr val="002060"/>
                        </a:solidFill>
                        <a:effectLst/>
                        <a:latin typeface="Times New Roman" panose="02020603050405020304" pitchFamily="18" charset="0"/>
                        <a:ea typeface="Times New Roman"/>
                        <a:cs typeface="Times New Roman" panose="02020603050405020304" pitchFamily="18" charset="0"/>
                      </a:endParaRPr>
                    </a:p>
                  </a:txBody>
                  <a:tcPr marL="360000" marR="68580" marT="0" marB="0" anchor="b"/>
                </a:tc>
                <a:tc>
                  <a:txBody>
                    <a:bodyPr/>
                    <a:lstStyle/>
                    <a:p>
                      <a:pPr marL="0" marR="0" algn="ctr">
                        <a:lnSpc>
                          <a:spcPct val="115000"/>
                        </a:lnSpc>
                        <a:spcBef>
                          <a:spcPts val="300"/>
                        </a:spcBef>
                        <a:spcAft>
                          <a:spcPts val="300"/>
                        </a:spcAft>
                      </a:pPr>
                      <a:r>
                        <a:rPr lang="en-US" sz="2000">
                          <a:solidFill>
                            <a:srgbClr val="002060"/>
                          </a:solidFill>
                          <a:effectLst/>
                          <a:latin typeface="Times New Roman" panose="02020603050405020304" pitchFamily="18" charset="0"/>
                          <a:cs typeface="Times New Roman" panose="02020603050405020304" pitchFamily="18" charset="0"/>
                        </a:rPr>
                        <a:t>42480203</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marL="0" marR="0" algn="r">
                        <a:lnSpc>
                          <a:spcPct val="115000"/>
                        </a:lnSpc>
                        <a:spcBef>
                          <a:spcPts val="300"/>
                        </a:spcBef>
                        <a:spcAft>
                          <a:spcPts val="300"/>
                        </a:spcAft>
                      </a:pPr>
                      <a:r>
                        <a:rPr lang="en-US" sz="2000" dirty="0">
                          <a:solidFill>
                            <a:srgbClr val="002060"/>
                          </a:solidFill>
                          <a:effectLst/>
                          <a:latin typeface="Times New Roman" panose="02020603050405020304" pitchFamily="18" charset="0"/>
                          <a:cs typeface="Times New Roman" panose="02020603050405020304" pitchFamily="18" charset="0"/>
                        </a:rPr>
                        <a:t>4</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5"/>
                  </a:ext>
                </a:extLst>
              </a:tr>
              <a:tr h="340678">
                <a:tc>
                  <a:txBody>
                    <a:bodyPr/>
                    <a:lstStyle/>
                    <a:p>
                      <a:pPr marL="0" marR="0" algn="ctr">
                        <a:lnSpc>
                          <a:spcPct val="115000"/>
                        </a:lnSpc>
                        <a:spcBef>
                          <a:spcPts val="300"/>
                        </a:spcBef>
                        <a:spcAft>
                          <a:spcPts val="300"/>
                        </a:spcAft>
                        <a:tabLst>
                          <a:tab pos="720090" algn="l"/>
                        </a:tabLst>
                      </a:pPr>
                      <a:endParaRPr lang="en-US" sz="2000" b="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a:lnSpc>
                          <a:spcPct val="115000"/>
                        </a:lnSpc>
                        <a:spcBef>
                          <a:spcPts val="300"/>
                        </a:spcBef>
                        <a:spcAft>
                          <a:spcPts val="300"/>
                        </a:spcAft>
                      </a:pPr>
                      <a:r>
                        <a:rPr lang="en-US" sz="2000" i="1">
                          <a:solidFill>
                            <a:srgbClr val="002060"/>
                          </a:solidFill>
                          <a:effectLst/>
                          <a:latin typeface="Times New Roman" panose="02020603050405020304" pitchFamily="18" charset="0"/>
                          <a:cs typeface="Times New Roman" panose="02020603050405020304" pitchFamily="18" charset="0"/>
                        </a:rPr>
                        <a:t>Quản trị mạng máy tính</a:t>
                      </a:r>
                      <a:endParaRPr lang="en-US" sz="2000" i="1">
                        <a:solidFill>
                          <a:srgbClr val="002060"/>
                        </a:solidFill>
                        <a:effectLst/>
                        <a:latin typeface="Times New Roman" panose="02020603050405020304" pitchFamily="18" charset="0"/>
                        <a:ea typeface="Times New Roman"/>
                        <a:cs typeface="Times New Roman" panose="02020603050405020304" pitchFamily="18" charset="0"/>
                      </a:endParaRPr>
                    </a:p>
                  </a:txBody>
                  <a:tcPr marL="360000" marR="68580" marT="0" marB="0" anchor="b"/>
                </a:tc>
                <a:tc>
                  <a:txBody>
                    <a:bodyPr/>
                    <a:lstStyle/>
                    <a:p>
                      <a:pPr marL="0" marR="0" algn="ctr">
                        <a:lnSpc>
                          <a:spcPct val="115000"/>
                        </a:lnSpc>
                        <a:spcBef>
                          <a:spcPts val="300"/>
                        </a:spcBef>
                        <a:spcAft>
                          <a:spcPts val="300"/>
                        </a:spcAft>
                      </a:pPr>
                      <a:r>
                        <a:rPr lang="en-US" sz="2000">
                          <a:solidFill>
                            <a:srgbClr val="002060"/>
                          </a:solidFill>
                          <a:effectLst/>
                          <a:latin typeface="Times New Roman" panose="02020603050405020304" pitchFamily="18" charset="0"/>
                          <a:cs typeface="Times New Roman" panose="02020603050405020304" pitchFamily="18" charset="0"/>
                        </a:rPr>
                        <a:t>42480202</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b"/>
                </a:tc>
                <a:tc>
                  <a:txBody>
                    <a:bodyPr/>
                    <a:lstStyle/>
                    <a:p>
                      <a:pPr marL="0" marR="0" algn="r">
                        <a:lnSpc>
                          <a:spcPct val="115000"/>
                        </a:lnSpc>
                        <a:spcBef>
                          <a:spcPts val="300"/>
                        </a:spcBef>
                        <a:spcAft>
                          <a:spcPts val="300"/>
                        </a:spcAft>
                      </a:pPr>
                      <a:r>
                        <a:rPr lang="en-US" sz="2000" dirty="0">
                          <a:solidFill>
                            <a:srgbClr val="002060"/>
                          </a:solidFill>
                          <a:effectLst/>
                          <a:latin typeface="Times New Roman" panose="02020603050405020304" pitchFamily="18" charset="0"/>
                          <a:cs typeface="Times New Roman" panose="02020603050405020304" pitchFamily="18" charset="0"/>
                        </a:rPr>
                        <a:t>208</a:t>
                      </a:r>
                      <a:endParaRPr lang="en-US" sz="20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nchor="ctr"/>
                </a:tc>
                <a:extLst>
                  <a:ext uri="{0D108BD9-81ED-4DB2-BD59-A6C34878D82A}">
                    <a16:rowId xmlns:a16="http://schemas.microsoft.com/office/drawing/2014/main" xmlns="" val="10007"/>
                  </a:ext>
                </a:extLst>
              </a:tr>
              <a:tr h="340678">
                <a:tc gridSpan="2">
                  <a:txBody>
                    <a:bodyPr/>
                    <a:lstStyle/>
                    <a:p>
                      <a:pPr marL="0" marR="0" indent="360045" algn="ct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TỔNG CỘNG</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hMerge="1">
                  <a:txBody>
                    <a:bodyPr/>
                    <a:lstStyle/>
                    <a:p>
                      <a:endParaRPr lang="en-US"/>
                    </a:p>
                  </a:txBody>
                  <a:tcPr/>
                </a:tc>
                <a:tc>
                  <a:txBody>
                    <a:bodyPr/>
                    <a:lstStyle/>
                    <a:p>
                      <a:pPr marL="0" marR="0" indent="360045" algn="ctr">
                        <a:lnSpc>
                          <a:spcPct val="115000"/>
                        </a:lnSpc>
                        <a:spcBef>
                          <a:spcPts val="300"/>
                        </a:spcBef>
                        <a:spcAft>
                          <a:spcPts val="300"/>
                        </a:spcAft>
                        <a:tabLst>
                          <a:tab pos="720090" algn="l"/>
                        </a:tabLst>
                      </a:pPr>
                      <a:r>
                        <a:rPr lang="en-US" sz="2000">
                          <a:solidFill>
                            <a:srgbClr val="002060"/>
                          </a:solidFill>
                          <a:effectLst/>
                          <a:latin typeface="Times New Roman" panose="02020603050405020304" pitchFamily="18" charset="0"/>
                          <a:cs typeface="Times New Roman" panose="02020603050405020304" pitchFamily="18" charset="0"/>
                        </a:rPr>
                        <a:t> </a:t>
                      </a:r>
                      <a:endParaRPr lang="en-US" sz="200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nchor="ctr"/>
                </a:tc>
                <a:tc>
                  <a:txBody>
                    <a:bodyPr/>
                    <a:lstStyle/>
                    <a:p>
                      <a:pPr marL="0" marR="0" indent="45720" algn="r">
                        <a:lnSpc>
                          <a:spcPct val="115000"/>
                        </a:lnSpc>
                        <a:spcBef>
                          <a:spcPts val="300"/>
                        </a:spcBef>
                        <a:spcAft>
                          <a:spcPts val="300"/>
                        </a:spcAft>
                      </a:pPr>
                      <a:r>
                        <a:rPr lang="en-US" sz="2000" b="1" dirty="0">
                          <a:solidFill>
                            <a:srgbClr val="002060"/>
                          </a:solidFill>
                          <a:effectLst/>
                          <a:latin typeface="Times New Roman" panose="02020603050405020304" pitchFamily="18" charset="0"/>
                          <a:cs typeface="Times New Roman" panose="02020603050405020304" pitchFamily="18" charset="0"/>
                        </a:rPr>
                        <a:t>1.295</a:t>
                      </a:r>
                      <a:endParaRPr lang="en-US" sz="20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360000" marT="0" marB="0"/>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val="372785637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1"/>
          <p:cNvSpPr txBox="1">
            <a:spLocks/>
          </p:cNvSpPr>
          <p:nvPr/>
        </p:nvSpPr>
        <p:spPr>
          <a:xfrm>
            <a:off x="152400" y="3048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268111" y="1066800"/>
            <a:ext cx="8571089" cy="1002818"/>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n-US" sz="2800" b="1" smtClean="0">
                <a:solidFill>
                  <a:srgbClr val="002060"/>
                </a:solidFill>
                <a:latin typeface="Times New Roman" panose="02020603050405020304" pitchFamily="18" charset="0"/>
                <a:cs typeface="Times New Roman" panose="02020603050405020304" pitchFamily="18" charset="0"/>
              </a:rPr>
              <a:t> </a:t>
            </a:r>
            <a:r>
              <a:rPr lang="vi-VN" sz="2800" b="1">
                <a:solidFill>
                  <a:srgbClr val="002060"/>
                </a:solidFill>
                <a:latin typeface="Times New Roman" panose="02020603050405020304" pitchFamily="18" charset="0"/>
                <a:cs typeface="Times New Roman" panose="02020603050405020304" pitchFamily="18" charset="0"/>
              </a:rPr>
              <a:t>Đánh giá chung thực trạng nhà trường</a:t>
            </a:r>
            <a:endParaRPr lang="en-US" sz="2800" b="1" smtClean="0">
              <a:solidFill>
                <a:srgbClr val="002060"/>
              </a:solidFill>
              <a:latin typeface="Times New Roman" panose="02020603050405020304" pitchFamily="18" charset="0"/>
              <a:cs typeface="Times New Roman" panose="02020603050405020304" pitchFamily="18" charset="0"/>
            </a:endParaRPr>
          </a:p>
          <a:p>
            <a:pPr lvl="1">
              <a:buFont typeface="Arial" panose="020B0604020202020204" pitchFamily="34" charset="0"/>
              <a:buChar char="•"/>
            </a:pPr>
            <a:r>
              <a:rPr lang="vi-VN" sz="2600" b="1">
                <a:solidFill>
                  <a:srgbClr val="002060"/>
                </a:solidFill>
                <a:latin typeface="Times New Roman" panose="02020603050405020304" pitchFamily="18" charset="0"/>
                <a:cs typeface="Times New Roman" panose="02020603050405020304" pitchFamily="18" charset="0"/>
              </a:rPr>
              <a:t>Về qui mô đào tạo</a:t>
            </a:r>
            <a:r>
              <a:rPr lang="vi-VN" sz="2600" b="1" smtClean="0">
                <a:solidFill>
                  <a:srgbClr val="002060"/>
                </a:solidFill>
                <a:latin typeface="Times New Roman" panose="02020603050405020304" pitchFamily="18" charset="0"/>
                <a:cs typeface="Times New Roman" panose="02020603050405020304" pitchFamily="18" charset="0"/>
              </a:rPr>
              <a:t>:</a:t>
            </a:r>
            <a:endParaRPr lang="en-US" sz="2600" b="1" smtClean="0">
              <a:solidFill>
                <a:srgbClr val="002060"/>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990600" y="1981200"/>
            <a:ext cx="7696200" cy="1938992"/>
          </a:xfrm>
          <a:prstGeom prst="rect">
            <a:avLst/>
          </a:prstGeom>
          <a:noFill/>
        </p:spPr>
        <p:txBody>
          <a:bodyPr wrap="square" rtlCol="0">
            <a:spAutoFit/>
          </a:bodyPr>
          <a:lstStyle/>
          <a:p>
            <a:pPr algn="just"/>
            <a:r>
              <a:rPr lang="fr-FR" sz="2400">
                <a:solidFill>
                  <a:srgbClr val="002060"/>
                </a:solidFill>
                <a:latin typeface="Times New Roman" panose="02020603050405020304" pitchFamily="18" charset="0"/>
                <a:cs typeface="Times New Roman" panose="02020603050405020304" pitchFamily="18" charset="0"/>
              </a:rPr>
              <a:t>So với tiêu chí Trường chất lượng cao trong Quyết định 761/QĐ-TTg về qui mô đào tạo tối thiểu 2000 HS-SV, năm học 2016-2017 Nhà trường hiện đang đào tạo hai hệ giáo dục chuyên nghiệp và giáo dục nghề với tổng số là 8.250 HS-SV, tiêu chí này Nhà trường đạt chuẩn.</a:t>
            </a:r>
            <a:endParaRPr lang="en-AU" sz="2400">
              <a:solidFill>
                <a:srgbClr val="002060"/>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762000" y="3987174"/>
            <a:ext cx="3906839" cy="492443"/>
          </a:xfrm>
          <a:prstGeom prst="rect">
            <a:avLst/>
          </a:prstGeom>
          <a:noFill/>
        </p:spPr>
        <p:txBody>
          <a:bodyPr wrap="none" rtlCol="0">
            <a:spAutoFit/>
          </a:bodyPr>
          <a:lstStyle/>
          <a:p>
            <a:pPr marL="266700" lvl="1" indent="-266700">
              <a:buClr>
                <a:schemeClr val="accent1"/>
              </a:buClr>
              <a:buFont typeface="Arial" panose="020B0604020202020204" pitchFamily="34" charset="0"/>
              <a:buChar char="•"/>
            </a:pPr>
            <a:r>
              <a:rPr lang="vi-VN" sz="2600" b="1">
                <a:solidFill>
                  <a:srgbClr val="002060"/>
                </a:solidFill>
                <a:latin typeface="Times New Roman" panose="02020603050405020304" pitchFamily="18" charset="0"/>
                <a:cs typeface="Times New Roman" panose="02020603050405020304" pitchFamily="18" charset="0"/>
              </a:rPr>
              <a:t>Về việc làm sau đào tạo:</a:t>
            </a:r>
            <a:endParaRPr lang="en-US" sz="2600" b="1">
              <a:solidFill>
                <a:srgbClr val="002060"/>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990600" y="4479617"/>
            <a:ext cx="7696200" cy="1200329"/>
          </a:xfrm>
          <a:prstGeom prst="rect">
            <a:avLst/>
          </a:prstGeom>
          <a:noFill/>
        </p:spPr>
        <p:txBody>
          <a:bodyPr wrap="square" rtlCol="0">
            <a:spAutoFit/>
          </a:bodyPr>
          <a:lstStyle/>
          <a:p>
            <a:pPr algn="just"/>
            <a:r>
              <a:rPr lang="vi-VN" sz="2400">
                <a:solidFill>
                  <a:srgbClr val="002060"/>
                </a:solidFill>
                <a:latin typeface="Times New Roman" panose="02020603050405020304" pitchFamily="18" charset="0"/>
                <a:cs typeface="Times New Roman" panose="02020603050405020304" pitchFamily="18" charset="0"/>
              </a:rPr>
              <a:t>Số lượng HS-SV sau tốt nghiệp có việc làm đúng ngành nghề được đào tạo đạt tỉ lệ 85% trở lên, tiêu chí này nhà trường đạt </a:t>
            </a:r>
            <a:r>
              <a:rPr lang="vi-VN" sz="2400" smtClean="0">
                <a:solidFill>
                  <a:srgbClr val="002060"/>
                </a:solidFill>
                <a:latin typeface="Times New Roman" panose="02020603050405020304" pitchFamily="18" charset="0"/>
                <a:cs typeface="Times New Roman" panose="02020603050405020304" pitchFamily="18" charset="0"/>
              </a:rPr>
              <a:t>chuẩn</a:t>
            </a:r>
            <a:r>
              <a:rPr lang="en-AU" sz="2400" smtClean="0">
                <a:solidFill>
                  <a:srgbClr val="002060"/>
                </a:solidFill>
                <a:latin typeface="Times New Roman" panose="02020603050405020304" pitchFamily="18" charset="0"/>
                <a:cs typeface="Times New Roman" panose="02020603050405020304" pitchFamily="18" charset="0"/>
              </a:rPr>
              <a:t>.</a:t>
            </a:r>
            <a:endParaRPr lang="vi-VN" sz="240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17592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1"/>
          <p:cNvSpPr txBox="1">
            <a:spLocks/>
          </p:cNvSpPr>
          <p:nvPr/>
        </p:nvSpPr>
        <p:spPr>
          <a:xfrm>
            <a:off x="152400" y="3048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762000" y="1066800"/>
            <a:ext cx="3225563" cy="492443"/>
          </a:xfrm>
          <a:prstGeom prst="rect">
            <a:avLst/>
          </a:prstGeom>
          <a:noFill/>
        </p:spPr>
        <p:txBody>
          <a:bodyPr wrap="none" rtlCol="0">
            <a:spAutoFit/>
          </a:bodyPr>
          <a:lstStyle/>
          <a:p>
            <a:pPr marL="266700" lvl="1" indent="-266700">
              <a:buClr>
                <a:schemeClr val="accent1"/>
              </a:buClr>
              <a:buFont typeface="Arial" panose="020B0604020202020204" pitchFamily="34" charset="0"/>
              <a:buChar char="•"/>
            </a:pPr>
            <a:r>
              <a:rPr lang="vi-VN" sz="2600" b="1">
                <a:solidFill>
                  <a:srgbClr val="002060"/>
                </a:solidFill>
                <a:latin typeface="Times New Roman" panose="02020603050405020304" pitchFamily="18" charset="0"/>
                <a:cs typeface="Times New Roman" panose="02020603050405020304" pitchFamily="18" charset="0"/>
              </a:rPr>
              <a:t>Đội ngũ giảng viên:</a:t>
            </a:r>
            <a:endParaRPr lang="en-US" sz="2600" b="1">
              <a:solidFill>
                <a:srgbClr val="002060"/>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990600" y="1559243"/>
            <a:ext cx="7696200" cy="3046988"/>
          </a:xfrm>
          <a:prstGeom prst="rect">
            <a:avLst/>
          </a:prstGeom>
          <a:noFill/>
        </p:spPr>
        <p:txBody>
          <a:bodyPr wrap="square" rtlCol="0">
            <a:spAutoFit/>
          </a:bodyPr>
          <a:lstStyle/>
          <a:p>
            <a:pPr algn="just"/>
            <a:r>
              <a:rPr lang="vi-VN" sz="2400">
                <a:solidFill>
                  <a:srgbClr val="002060"/>
                </a:solidFill>
                <a:latin typeface="Times New Roman" panose="02020603050405020304" pitchFamily="18" charset="0"/>
                <a:cs typeface="Times New Roman" panose="02020603050405020304" pitchFamily="18" charset="0"/>
              </a:rPr>
              <a:t>Căn cứ số lượng GV và HS-SV hiện có trong năm học 2016-2017 tỉ lệ bình quân GV/HS-SV được xác định: 8.250 HS-SV/237GV = 35HS/01GV. Nhà trường đã mời GV thỉnh giảng để giảm tỷ lệ này.</a:t>
            </a:r>
          </a:p>
          <a:p>
            <a:pPr algn="just"/>
            <a:r>
              <a:rPr lang="vi-VN" sz="2400" smtClean="0">
                <a:solidFill>
                  <a:srgbClr val="002060"/>
                </a:solidFill>
                <a:latin typeface="Times New Roman" panose="02020603050405020304" pitchFamily="18" charset="0"/>
                <a:cs typeface="Times New Roman" panose="02020603050405020304" pitchFamily="18" charset="0"/>
              </a:rPr>
              <a:t>Số </a:t>
            </a:r>
            <a:r>
              <a:rPr lang="vi-VN" sz="2400">
                <a:solidFill>
                  <a:srgbClr val="002060"/>
                </a:solidFill>
                <a:latin typeface="Times New Roman" panose="02020603050405020304" pitchFamily="18" charset="0"/>
                <a:cs typeface="Times New Roman" panose="02020603050405020304" pitchFamily="18" charset="0"/>
              </a:rPr>
              <a:t>lượng, chất lượng đội ngũ GV so với qui mô HS-SV và yêu cầu của chương trình đào tạo đến năm 2018 đã đáp ứng 60% (đối với cơ hữu, sẽ mời GV thỉnh giảng để đáp ứng yêu cầu nhiệm vụ).</a:t>
            </a:r>
          </a:p>
        </p:txBody>
      </p:sp>
      <p:sp>
        <p:nvSpPr>
          <p:cNvPr id="8" name="TextBox 7"/>
          <p:cNvSpPr txBox="1"/>
          <p:nvPr/>
        </p:nvSpPr>
        <p:spPr>
          <a:xfrm>
            <a:off x="762000" y="4606231"/>
            <a:ext cx="2608406" cy="492443"/>
          </a:xfrm>
          <a:prstGeom prst="rect">
            <a:avLst/>
          </a:prstGeom>
          <a:noFill/>
        </p:spPr>
        <p:txBody>
          <a:bodyPr wrap="none" rtlCol="0">
            <a:spAutoFit/>
          </a:bodyPr>
          <a:lstStyle/>
          <a:p>
            <a:pPr marL="266700" lvl="1" indent="-266700">
              <a:buClr>
                <a:schemeClr val="accent1"/>
              </a:buClr>
              <a:buFont typeface="Arial" panose="020B0604020202020204" pitchFamily="34" charset="0"/>
              <a:buChar char="•"/>
            </a:pPr>
            <a:r>
              <a:rPr lang="vi-VN" sz="2600" b="1">
                <a:solidFill>
                  <a:srgbClr val="002060"/>
                </a:solidFill>
                <a:latin typeface="Times New Roman" panose="02020603050405020304" pitchFamily="18" charset="0"/>
                <a:cs typeface="Times New Roman" panose="02020603050405020304" pitchFamily="18" charset="0"/>
              </a:rPr>
              <a:t>Cơ sở vật chất:</a:t>
            </a:r>
            <a:endParaRPr lang="en-US" sz="2600" b="1">
              <a:solidFill>
                <a:srgbClr val="002060"/>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990600" y="5098674"/>
            <a:ext cx="7696200" cy="1938992"/>
          </a:xfrm>
          <a:prstGeom prst="rect">
            <a:avLst/>
          </a:prstGeom>
          <a:noFill/>
        </p:spPr>
        <p:txBody>
          <a:bodyPr wrap="square" rtlCol="0">
            <a:spAutoFit/>
          </a:bodyPr>
          <a:lstStyle/>
          <a:p>
            <a:pPr algn="just"/>
            <a:r>
              <a:rPr lang="vi-VN" sz="2400">
                <a:solidFill>
                  <a:srgbClr val="002060"/>
                </a:solidFill>
                <a:latin typeface="Times New Roman" panose="02020603050405020304" pitchFamily="18" charset="0"/>
                <a:cs typeface="Times New Roman" panose="02020603050405020304" pitchFamily="18" charset="0"/>
              </a:rPr>
              <a:t>Về diện tích sử dụng bình quân/đầu người năm học 2016-2017 được xác định: 26.623 m2/8.250HS</a:t>
            </a:r>
            <a:r>
              <a:rPr lang="vi-VN" sz="2400" smtClean="0">
                <a:solidFill>
                  <a:srgbClr val="002060"/>
                </a:solidFill>
                <a:latin typeface="Times New Roman" panose="02020603050405020304" pitchFamily="18" charset="0"/>
                <a:cs typeface="Times New Roman" panose="02020603050405020304" pitchFamily="18" charset="0"/>
              </a:rPr>
              <a:t>,</a:t>
            </a:r>
            <a:r>
              <a:rPr lang="en-US" sz="2400" smtClean="0">
                <a:solidFill>
                  <a:srgbClr val="002060"/>
                </a:solidFill>
                <a:latin typeface="Times New Roman" panose="02020603050405020304" pitchFamily="18" charset="0"/>
                <a:cs typeface="Times New Roman" panose="02020603050405020304" pitchFamily="18" charset="0"/>
              </a:rPr>
              <a:t> </a:t>
            </a:r>
            <a:r>
              <a:rPr lang="vi-VN" sz="2400" smtClean="0">
                <a:solidFill>
                  <a:srgbClr val="002060"/>
                </a:solidFill>
                <a:latin typeface="Times New Roman" panose="02020603050405020304" pitchFamily="18" charset="0"/>
                <a:cs typeface="Times New Roman" panose="02020603050405020304" pitchFamily="18" charset="0"/>
              </a:rPr>
              <a:t>SV </a:t>
            </a:r>
            <a:r>
              <a:rPr lang="vi-VN" sz="2400">
                <a:solidFill>
                  <a:srgbClr val="002060"/>
                </a:solidFill>
                <a:latin typeface="Times New Roman" panose="02020603050405020304" pitchFamily="18" charset="0"/>
                <a:cs typeface="Times New Roman" panose="02020603050405020304" pitchFamily="18" charset="0"/>
              </a:rPr>
              <a:t>= 3,2 m2/đầu người, so với chuẩn theo quy định này Nhà trường cần phải đầu tư xây mới thêm để đảm bảo qui mô đào tạo.</a:t>
            </a:r>
          </a:p>
          <a:p>
            <a:pPr algn="just"/>
            <a:endParaRPr lang="vi-VN" sz="240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35013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1"/>
          <p:cNvSpPr txBox="1">
            <a:spLocks/>
          </p:cNvSpPr>
          <p:nvPr/>
        </p:nvSpPr>
        <p:spPr>
          <a:xfrm>
            <a:off x="152400" y="3048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762000" y="1066800"/>
            <a:ext cx="4806124" cy="492443"/>
          </a:xfrm>
          <a:prstGeom prst="rect">
            <a:avLst/>
          </a:prstGeom>
          <a:noFill/>
        </p:spPr>
        <p:txBody>
          <a:bodyPr wrap="none" rtlCol="0">
            <a:spAutoFit/>
          </a:bodyPr>
          <a:lstStyle/>
          <a:p>
            <a:pPr marL="266700" lvl="1" indent="-266700">
              <a:buClr>
                <a:schemeClr val="accent1"/>
              </a:buClr>
              <a:buFont typeface="Arial" panose="020B0604020202020204" pitchFamily="34" charset="0"/>
              <a:buChar char="•"/>
            </a:pPr>
            <a:r>
              <a:rPr lang="vi-VN" sz="2600" b="1">
                <a:solidFill>
                  <a:srgbClr val="002060"/>
                </a:solidFill>
                <a:latin typeface="Times New Roman" panose="02020603050405020304" pitchFamily="18" charset="0"/>
                <a:cs typeface="Times New Roman" panose="02020603050405020304" pitchFamily="18" charset="0"/>
              </a:rPr>
              <a:t>Về trang thiết bị đào tạo nghề:</a:t>
            </a:r>
            <a:endParaRPr lang="en-US" sz="2600" b="1">
              <a:solidFill>
                <a:srgbClr val="002060"/>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990600" y="1559243"/>
            <a:ext cx="7696200" cy="4832092"/>
          </a:xfrm>
          <a:prstGeom prst="rect">
            <a:avLst/>
          </a:prstGeom>
          <a:noFill/>
        </p:spPr>
        <p:txBody>
          <a:bodyPr wrap="square" rtlCol="0">
            <a:spAutoFit/>
          </a:bodyPr>
          <a:lstStyle/>
          <a:p>
            <a:pPr algn="just"/>
            <a:r>
              <a:rPr lang="vi-VN" sz="2400">
                <a:solidFill>
                  <a:srgbClr val="002060"/>
                </a:solidFill>
                <a:latin typeface="Times New Roman" panose="02020603050405020304" pitchFamily="18" charset="0"/>
                <a:cs typeface="Times New Roman" panose="02020603050405020304" pitchFamily="18" charset="0"/>
              </a:rPr>
              <a:t>Cơ sở vật chất so với qui mô HS-SV và yêu cầu thực hành nghề cao đẳng, trung cấp đến năm 2018 đạt 50%, hiện đã đạt mức cấp quốc gia. Cần đầu tư thêm để đáp ứng yêu cầu thực hành nghề nghiệp</a:t>
            </a:r>
            <a:r>
              <a:rPr lang="vi-VN" sz="2400" smtClean="0">
                <a:solidFill>
                  <a:srgbClr val="002060"/>
                </a:solidFill>
                <a:latin typeface="Times New Roman" panose="02020603050405020304" pitchFamily="18" charset="0"/>
                <a:cs typeface="Times New Roman" panose="02020603050405020304" pitchFamily="18" charset="0"/>
              </a:rPr>
              <a:t>.</a:t>
            </a:r>
            <a:endParaRPr lang="en-US" sz="2400" smtClean="0">
              <a:solidFill>
                <a:srgbClr val="002060"/>
              </a:solidFill>
              <a:latin typeface="Times New Roman" panose="02020603050405020304" pitchFamily="18" charset="0"/>
              <a:cs typeface="Times New Roman" panose="02020603050405020304" pitchFamily="18" charset="0"/>
            </a:endParaRPr>
          </a:p>
          <a:p>
            <a:pPr algn="just">
              <a:spcBef>
                <a:spcPts val="600"/>
              </a:spcBef>
              <a:spcAft>
                <a:spcPts val="600"/>
              </a:spcAft>
            </a:pPr>
            <a:r>
              <a:rPr lang="en-US" sz="2400" b="1" i="1" smtClean="0">
                <a:solidFill>
                  <a:srgbClr val="002060"/>
                </a:solidFill>
                <a:latin typeface="Times New Roman" panose="02020603050405020304" pitchFamily="18" charset="0"/>
                <a:cs typeface="Times New Roman" panose="02020603050405020304" pitchFamily="18" charset="0"/>
              </a:rPr>
              <a:t>- </a:t>
            </a:r>
            <a:r>
              <a:rPr lang="vi-VN" sz="2400" b="1" i="1" smtClean="0">
                <a:solidFill>
                  <a:srgbClr val="002060"/>
                </a:solidFill>
                <a:latin typeface="Times New Roman" panose="02020603050405020304" pitchFamily="18" charset="0"/>
                <a:cs typeface="Times New Roman" panose="02020603050405020304" pitchFamily="18" charset="0"/>
              </a:rPr>
              <a:t>Chương </a:t>
            </a:r>
            <a:r>
              <a:rPr lang="vi-VN" sz="2400" b="1" i="1">
                <a:solidFill>
                  <a:srgbClr val="002060"/>
                </a:solidFill>
                <a:latin typeface="Times New Roman" panose="02020603050405020304" pitchFamily="18" charset="0"/>
                <a:cs typeface="Times New Roman" panose="02020603050405020304" pitchFamily="18" charset="0"/>
              </a:rPr>
              <a:t>trình, giáo trình:</a:t>
            </a:r>
          </a:p>
          <a:p>
            <a:pPr algn="just"/>
            <a:r>
              <a:rPr lang="vi-VN" sz="2400" smtClean="0">
                <a:solidFill>
                  <a:srgbClr val="002060"/>
                </a:solidFill>
                <a:latin typeface="Times New Roman" panose="02020603050405020304" pitchFamily="18" charset="0"/>
                <a:cs typeface="Times New Roman" panose="02020603050405020304" pitchFamily="18" charset="0"/>
              </a:rPr>
              <a:t>Khả </a:t>
            </a:r>
            <a:r>
              <a:rPr lang="vi-VN" sz="2400">
                <a:solidFill>
                  <a:srgbClr val="002060"/>
                </a:solidFill>
                <a:latin typeface="Times New Roman" panose="02020603050405020304" pitchFamily="18" charset="0"/>
                <a:cs typeface="Times New Roman" panose="02020603050405020304" pitchFamily="18" charset="0"/>
              </a:rPr>
              <a:t>năng đáp ứng của chương trình, giáo trình đang giảng dạy so với yêu cầu thực tiễn của thị trường lao động là 70%.</a:t>
            </a:r>
          </a:p>
          <a:p>
            <a:pPr algn="just">
              <a:spcBef>
                <a:spcPts val="600"/>
              </a:spcBef>
              <a:spcAft>
                <a:spcPts val="600"/>
              </a:spcAft>
            </a:pPr>
            <a:r>
              <a:rPr lang="en-US" sz="2400" b="1" i="1" smtClean="0">
                <a:solidFill>
                  <a:srgbClr val="002060"/>
                </a:solidFill>
                <a:latin typeface="Times New Roman" panose="02020603050405020304" pitchFamily="18" charset="0"/>
                <a:cs typeface="Times New Roman" panose="02020603050405020304" pitchFamily="18" charset="0"/>
              </a:rPr>
              <a:t>- </a:t>
            </a:r>
            <a:r>
              <a:rPr lang="vi-VN" sz="2400" b="1" i="1" smtClean="0">
                <a:solidFill>
                  <a:srgbClr val="002060"/>
                </a:solidFill>
                <a:latin typeface="Times New Roman" panose="02020603050405020304" pitchFamily="18" charset="0"/>
                <a:cs typeface="Times New Roman" panose="02020603050405020304" pitchFamily="18" charset="0"/>
              </a:rPr>
              <a:t>Nghiên </a:t>
            </a:r>
            <a:r>
              <a:rPr lang="vi-VN" sz="2400" b="1" i="1">
                <a:solidFill>
                  <a:srgbClr val="002060"/>
                </a:solidFill>
                <a:latin typeface="Times New Roman" panose="02020603050405020304" pitchFamily="18" charset="0"/>
                <a:cs typeface="Times New Roman" panose="02020603050405020304" pitchFamily="18" charset="0"/>
              </a:rPr>
              <a:t>cứu khoa học và hợp tác quốc tế</a:t>
            </a:r>
          </a:p>
          <a:p>
            <a:pPr algn="just"/>
            <a:r>
              <a:rPr lang="vi-VN" sz="2400" smtClean="0">
                <a:solidFill>
                  <a:srgbClr val="002060"/>
                </a:solidFill>
                <a:latin typeface="Times New Roman" panose="02020603050405020304" pitchFamily="18" charset="0"/>
                <a:cs typeface="Times New Roman" panose="02020603050405020304" pitchFamily="18" charset="0"/>
              </a:rPr>
              <a:t>Với </a:t>
            </a:r>
            <a:r>
              <a:rPr lang="vi-VN" sz="2400">
                <a:solidFill>
                  <a:srgbClr val="002060"/>
                </a:solidFill>
                <a:latin typeface="Times New Roman" panose="02020603050405020304" pitchFamily="18" charset="0"/>
                <a:cs typeface="Times New Roman" panose="02020603050405020304" pitchFamily="18" charset="0"/>
              </a:rPr>
              <a:t>sự phát triển mạnh mẽ của KH-CN, công tác NCKH của Nhà trường cần đẩy mạnh hướng nghiên cứu ứng dụng, chuyển giao công nghệ theo định hướng phát triển KT-XH thành phố Hồ Chí Minh và xu thế hội nhập. </a:t>
            </a:r>
          </a:p>
        </p:txBody>
      </p:sp>
    </p:spTree>
    <p:extLst>
      <p:ext uri="{BB962C8B-B14F-4D97-AF65-F5344CB8AC3E}">
        <p14:creationId xmlns:p14="http://schemas.microsoft.com/office/powerpoint/2010/main" val="36543768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1"/>
          <p:cNvSpPr txBox="1">
            <a:spLocks/>
          </p:cNvSpPr>
          <p:nvPr/>
        </p:nvSpPr>
        <p:spPr>
          <a:xfrm>
            <a:off x="152400" y="304800"/>
            <a:ext cx="8534400" cy="914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US" sz="4000" b="1" smtClean="0">
                <a:solidFill>
                  <a:srgbClr val="FF0000"/>
                </a:solidFill>
                <a:latin typeface="Times New Roman" panose="02020603050405020304" pitchFamily="18" charset="0"/>
                <a:cs typeface="Times New Roman" panose="02020603050405020304" pitchFamily="18" charset="0"/>
              </a:rPr>
              <a:t>Phần 1: Thực trạng nhà trường(tt)</a:t>
            </a:r>
            <a:endParaRPr lang="en-US" sz="4000" dirty="0">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268111" y="1066800"/>
            <a:ext cx="8647289" cy="281940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n-US" sz="2800" b="1" dirty="0" smtClean="0">
                <a:solidFill>
                  <a:srgbClr val="002060"/>
                </a:solidFill>
                <a:latin typeface="Times New Roman" panose="02020603050405020304" pitchFamily="18" charset="0"/>
                <a:cs typeface="Times New Roman" panose="02020603050405020304" pitchFamily="18" charset="0"/>
              </a:rPr>
              <a:t> </a:t>
            </a:r>
            <a:r>
              <a:rPr lang="vi-VN" sz="2800" b="1" dirty="0">
                <a:solidFill>
                  <a:srgbClr val="002060"/>
                </a:solidFill>
                <a:latin typeface="Times New Roman" panose="02020603050405020304" pitchFamily="18" charset="0"/>
                <a:cs typeface="Times New Roman" panose="02020603050405020304" pitchFamily="18" charset="0"/>
              </a:rPr>
              <a:t>Kết luận</a:t>
            </a:r>
            <a:endParaRPr lang="en-US" sz="2800" b="1" dirty="0" smtClean="0">
              <a:solidFill>
                <a:srgbClr val="002060"/>
              </a:solidFill>
              <a:latin typeface="Times New Roman" panose="02020603050405020304" pitchFamily="18" charset="0"/>
              <a:cs typeface="Times New Roman" panose="02020603050405020304" pitchFamily="18" charset="0"/>
            </a:endParaRPr>
          </a:p>
          <a:p>
            <a:pPr marL="457200" lvl="1" indent="0" algn="just">
              <a:buNone/>
            </a:pPr>
            <a:r>
              <a:rPr lang="vi-VN" sz="2600" b="1" dirty="0">
                <a:solidFill>
                  <a:srgbClr val="002060"/>
                </a:solidFill>
                <a:latin typeface="Times New Roman" panose="02020603050405020304" pitchFamily="18" charset="0"/>
                <a:cs typeface="Times New Roman" panose="02020603050405020304" pitchFamily="18" charset="0"/>
              </a:rPr>
              <a:t>Qua đánh giá thực trạng và xác định mục tiêu phát triển nhà trường giai đoạn 2018-2020 tầm nhìn đến 2025, Trường Cao đẳng Kỹ thuật Lý Tự Trọng Thành phố Hồ Chí Minh xây dựng dự án phát triển trường nghề chất lượng cao. </a:t>
            </a:r>
            <a:endParaRPr lang="en-US" sz="2600" b="1" dirty="0" smtClean="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06952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Freeform 8"/>
          <p:cNvSpPr/>
          <p:nvPr/>
        </p:nvSpPr>
        <p:spPr>
          <a:xfrm>
            <a:off x="609600" y="1905000"/>
            <a:ext cx="8305800" cy="4953000"/>
          </a:xfrm>
          <a:custGeom>
            <a:avLst/>
            <a:gdLst>
              <a:gd name="connsiteX0" fmla="*/ 0 w 7631110"/>
              <a:gd name="connsiteY0" fmla="*/ 204716 h 1228269"/>
              <a:gd name="connsiteX1" fmla="*/ 204716 w 7631110"/>
              <a:gd name="connsiteY1" fmla="*/ 0 h 1228269"/>
              <a:gd name="connsiteX2" fmla="*/ 7426394 w 7631110"/>
              <a:gd name="connsiteY2" fmla="*/ 0 h 1228269"/>
              <a:gd name="connsiteX3" fmla="*/ 7631110 w 7631110"/>
              <a:gd name="connsiteY3" fmla="*/ 204716 h 1228269"/>
              <a:gd name="connsiteX4" fmla="*/ 7631110 w 7631110"/>
              <a:gd name="connsiteY4" fmla="*/ 1023553 h 1228269"/>
              <a:gd name="connsiteX5" fmla="*/ 7426394 w 7631110"/>
              <a:gd name="connsiteY5" fmla="*/ 1228269 h 1228269"/>
              <a:gd name="connsiteX6" fmla="*/ 204716 w 7631110"/>
              <a:gd name="connsiteY6" fmla="*/ 1228269 h 1228269"/>
              <a:gd name="connsiteX7" fmla="*/ 0 w 7631110"/>
              <a:gd name="connsiteY7" fmla="*/ 1023553 h 1228269"/>
              <a:gd name="connsiteX8" fmla="*/ 0 w 7631110"/>
              <a:gd name="connsiteY8" fmla="*/ 204716 h 1228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31110" h="1228269">
                <a:moveTo>
                  <a:pt x="0" y="204716"/>
                </a:moveTo>
                <a:cubicBezTo>
                  <a:pt x="0" y="91654"/>
                  <a:pt x="91654" y="0"/>
                  <a:pt x="204716" y="0"/>
                </a:cubicBezTo>
                <a:lnTo>
                  <a:pt x="7426394" y="0"/>
                </a:lnTo>
                <a:cubicBezTo>
                  <a:pt x="7539456" y="0"/>
                  <a:pt x="7631110" y="91654"/>
                  <a:pt x="7631110" y="204716"/>
                </a:cubicBezTo>
                <a:lnTo>
                  <a:pt x="7631110" y="1023553"/>
                </a:lnTo>
                <a:cubicBezTo>
                  <a:pt x="7631110" y="1136615"/>
                  <a:pt x="7539456" y="1228269"/>
                  <a:pt x="7426394" y="1228269"/>
                </a:cubicBezTo>
                <a:lnTo>
                  <a:pt x="204716" y="1228269"/>
                </a:lnTo>
                <a:cubicBezTo>
                  <a:pt x="91654" y="1228269"/>
                  <a:pt x="0" y="1136615"/>
                  <a:pt x="0" y="1023553"/>
                </a:cubicBezTo>
                <a:lnTo>
                  <a:pt x="0" y="204716"/>
                </a:lnTo>
                <a:close/>
              </a:path>
            </a:pathLst>
          </a:custGeom>
          <a:no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36159" tIns="98059" rIns="136159" bIns="98059" numCol="1" spcCol="1270" anchor="ctr" anchorCtr="0">
            <a:noAutofit/>
          </a:bodyPr>
          <a:lstStyle/>
          <a:p>
            <a:pPr marL="342900" lvl="0" indent="-342900" algn="just" defTabSz="889000">
              <a:lnSpc>
                <a:spcPct val="90000"/>
              </a:lnSpc>
              <a:spcBef>
                <a:spcPct val="0"/>
              </a:spcBef>
              <a:spcAft>
                <a:spcPct val="35000"/>
              </a:spcAft>
              <a:buClr>
                <a:schemeClr val="accent1"/>
              </a:buClr>
              <a:buFont typeface="Wingdings" panose="05000000000000000000" pitchFamily="2" charset="2"/>
              <a:buChar char="Ø"/>
            </a:pPr>
            <a:r>
              <a:rPr lang="en-US" sz="2400" kern="1200" dirty="0" err="1" smtClean="0">
                <a:solidFill>
                  <a:srgbClr val="002060"/>
                </a:solidFill>
                <a:latin typeface="Times New Roman" panose="02020603050405020304" pitchFamily="18" charset="0"/>
                <a:cs typeface="Times New Roman" panose="02020603050405020304" pitchFamily="18" charset="0"/>
              </a:rPr>
              <a:t>Góp</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phần</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thực</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hiện</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thành</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công</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mục</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tiêu</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công</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nghiệp</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hóa</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hiện</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đại</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hóa</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đất</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nước</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nâng</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cao</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năng</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lực</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cạnh</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tranh</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trong</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quá</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trình</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tham</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gia</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hội</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nhập</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quốc</a:t>
            </a:r>
            <a:r>
              <a:rPr lang="en-US" sz="2400" kern="1200" dirty="0" smtClean="0">
                <a:solidFill>
                  <a:srgbClr val="002060"/>
                </a:solidFill>
                <a:latin typeface="Times New Roman" panose="02020603050405020304" pitchFamily="18" charset="0"/>
                <a:cs typeface="Times New Roman" panose="02020603050405020304" pitchFamily="18" charset="0"/>
              </a:rPr>
              <a:t> </a:t>
            </a:r>
            <a:r>
              <a:rPr lang="en-US" sz="2400" kern="1200" dirty="0" err="1" smtClean="0">
                <a:solidFill>
                  <a:srgbClr val="002060"/>
                </a:solidFill>
                <a:latin typeface="Times New Roman" panose="02020603050405020304" pitchFamily="18" charset="0"/>
                <a:cs typeface="Times New Roman" panose="02020603050405020304" pitchFamily="18" charset="0"/>
              </a:rPr>
              <a:t>tế</a:t>
            </a:r>
            <a:endParaRPr lang="en-US" sz="2400" kern="1200" dirty="0" smtClean="0">
              <a:solidFill>
                <a:srgbClr val="002060"/>
              </a:solidFill>
              <a:latin typeface="Times New Roman" panose="02020603050405020304" pitchFamily="18" charset="0"/>
              <a:cs typeface="Times New Roman" panose="02020603050405020304" pitchFamily="18" charset="0"/>
            </a:endParaRPr>
          </a:p>
          <a:p>
            <a:pPr marL="342900" indent="-342900" algn="just" defTabSz="889000">
              <a:lnSpc>
                <a:spcPct val="90000"/>
              </a:lnSpc>
              <a:spcAft>
                <a:spcPct val="35000"/>
              </a:spcAft>
              <a:buClr>
                <a:schemeClr val="accent1"/>
              </a:buClr>
              <a:buFont typeface="Wingdings" panose="05000000000000000000" pitchFamily="2" charset="2"/>
              <a:buChar char="Ø"/>
            </a:pPr>
            <a:r>
              <a:rPr lang="en-US" sz="2400" dirty="0" err="1">
                <a:solidFill>
                  <a:srgbClr val="002060"/>
                </a:solidFill>
                <a:latin typeface="Times New Roman" panose="02020603050405020304" pitchFamily="18" charset="0"/>
                <a:cs typeface="Times New Roman" panose="02020603050405020304" pitchFamily="18" charset="0"/>
              </a:rPr>
              <a:t>Thành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phố</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Hồ</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Chí</a:t>
            </a:r>
            <a:r>
              <a:rPr lang="en-US" sz="2400" dirty="0">
                <a:solidFill>
                  <a:srgbClr val="002060"/>
                </a:solidFill>
                <a:latin typeface="Times New Roman" panose="02020603050405020304" pitchFamily="18" charset="0"/>
                <a:cs typeface="Times New Roman" panose="02020603050405020304" pitchFamily="18" charset="0"/>
              </a:rPr>
              <a:t> Minh </a:t>
            </a:r>
            <a:r>
              <a:rPr lang="en-US" sz="2400" dirty="0" err="1">
                <a:solidFill>
                  <a:srgbClr val="002060"/>
                </a:solidFill>
                <a:latin typeface="Times New Roman" panose="02020603050405020304" pitchFamily="18" charset="0"/>
                <a:cs typeface="Times New Roman" panose="02020603050405020304" pitchFamily="18" charset="0"/>
              </a:rPr>
              <a:t>là</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trung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tâm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kinh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tế</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tài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chính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văn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hóa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giáo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dục</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đào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tạo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nguồn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nhân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lực</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quan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trọng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của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cả</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nước</a:t>
            </a:r>
            <a:r>
              <a:rPr lang="en-US" sz="2400" dirty="0" smtClean="0">
                <a:solidFill>
                  <a:srgbClr val="002060"/>
                </a:solidFill>
                <a:latin typeface="Times New Roman" panose="02020603050405020304" pitchFamily="18" charset="0"/>
                <a:cs typeface="Times New Roman" panose="02020603050405020304" pitchFamily="18" charset="0"/>
              </a:rPr>
              <a:t>.</a:t>
            </a:r>
          </a:p>
          <a:p>
            <a:pPr marL="342900" lvl="0" indent="-342900" algn="just" defTabSz="889000">
              <a:lnSpc>
                <a:spcPct val="90000"/>
              </a:lnSpc>
              <a:spcAft>
                <a:spcPct val="35000"/>
              </a:spcAft>
              <a:buClr>
                <a:schemeClr val="accent1"/>
              </a:buClr>
              <a:buFont typeface="Wingdings" panose="05000000000000000000" pitchFamily="2" charset="2"/>
              <a:buChar char="Ø"/>
            </a:pPr>
            <a:r>
              <a:rPr lang="en-US" sz="2400" dirty="0" err="1" smtClean="0">
                <a:solidFill>
                  <a:srgbClr val="002060"/>
                </a:solidFill>
                <a:latin typeface="Times New Roman" panose="02020603050405020304" pitchFamily="18" charset="0"/>
                <a:cs typeface="Times New Roman" panose="02020603050405020304" pitchFamily="18" charset="0"/>
              </a:rPr>
              <a:t>Trường</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CĐKT </a:t>
            </a:r>
            <a:r>
              <a:rPr lang="en-US" sz="2400" dirty="0" err="1">
                <a:solidFill>
                  <a:srgbClr val="002060"/>
                </a:solidFill>
                <a:latin typeface="Times New Roman" panose="02020603050405020304" pitchFamily="18" charset="0"/>
                <a:cs typeface="Times New Roman" panose="02020603050405020304" pitchFamily="18" charset="0"/>
              </a:rPr>
              <a:t>Lý</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Tự</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Trọng</a:t>
            </a:r>
            <a:r>
              <a:rPr lang="en-US" sz="2400" dirty="0">
                <a:solidFill>
                  <a:srgbClr val="002060"/>
                </a:solidFill>
                <a:latin typeface="Times New Roman" panose="02020603050405020304" pitchFamily="18" charset="0"/>
                <a:cs typeface="Times New Roman" panose="02020603050405020304" pitchFamily="18" charset="0"/>
              </a:rPr>
              <a:t> TPHCM </a:t>
            </a:r>
            <a:r>
              <a:rPr lang="en-US" sz="2400" dirty="0" err="1">
                <a:solidFill>
                  <a:srgbClr val="002060"/>
                </a:solidFill>
                <a:latin typeface="Times New Roman" panose="02020603050405020304" pitchFamily="18" charset="0"/>
                <a:cs typeface="Times New Roman" panose="02020603050405020304" pitchFamily="18" charset="0"/>
              </a:rPr>
              <a:t>có</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bề</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dày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kinh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nghiệm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trong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lĩnh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vực</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đào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tạo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Đ</a:t>
            </a:r>
            <a:r>
              <a:rPr lang="en-US" sz="2400" dirty="0" err="1" smtClean="0">
                <a:solidFill>
                  <a:srgbClr val="002060"/>
                </a:solidFill>
                <a:latin typeface="Times New Roman" panose="02020603050405020304" pitchFamily="18" charset="0"/>
                <a:cs typeface="Times New Roman" panose="02020603050405020304" pitchFamily="18" charset="0"/>
              </a:rPr>
              <a:t>ịnh</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hướng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phát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triển</a:t>
            </a:r>
            <a:r>
              <a:rPr lang="en-US" sz="2400" dirty="0">
                <a:solidFill>
                  <a:srgbClr val="002060"/>
                </a:solidFill>
                <a:latin typeface="Times New Roman" panose="02020603050405020304" pitchFamily="18" charset="0"/>
                <a:cs typeface="Times New Roman" panose="02020603050405020304" pitchFamily="18" charset="0"/>
              </a:rPr>
              <a:t> KT-XH </a:t>
            </a:r>
            <a:r>
              <a:rPr lang="en-US" sz="2400" dirty="0" smtClean="0">
                <a:solidFill>
                  <a:srgbClr val="002060"/>
                </a:solidFill>
                <a:latin typeface="Times New Roman" panose="02020603050405020304" pitchFamily="18" charset="0"/>
                <a:cs typeface="Times New Roman" panose="02020603050405020304" pitchFamily="18" charset="0"/>
              </a:rPr>
              <a:t>TP.HCM </a:t>
            </a:r>
            <a:r>
              <a:rPr lang="en-US" sz="2400" dirty="0" err="1" smtClean="0">
                <a:solidFill>
                  <a:srgbClr val="002060"/>
                </a:solidFill>
                <a:latin typeface="Times New Roman" panose="02020603050405020304" pitchFamily="18" charset="0"/>
                <a:cs typeface="Times New Roman" panose="02020603050405020304" pitchFamily="18" charset="0"/>
              </a:rPr>
              <a:t>phát</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triển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bốn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nhóm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ngành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công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nghiệp</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trọng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yếu</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nhóm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nghề</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rất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phù</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hợp</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với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sự</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đầu</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tư</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phát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triển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các</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ngành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đào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tạo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mũi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nhọn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của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trường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hiện</a:t>
            </a:r>
            <a:r>
              <a:rPr lang="en-US" sz="2400" dirty="0">
                <a:solidFill>
                  <a:srgbClr val="002060"/>
                </a:solidFill>
                <a:latin typeface="Times New Roman" panose="02020603050405020304" pitchFamily="18" charset="0"/>
                <a:cs typeface="Times New Roman" panose="02020603050405020304" pitchFamily="18" charset="0"/>
              </a:rPr>
              <a:t> nay </a:t>
            </a:r>
            <a:r>
              <a:rPr lang="en-US" sz="2400" dirty="0" err="1">
                <a:solidFill>
                  <a:srgbClr val="002060"/>
                </a:solidFill>
                <a:latin typeface="Times New Roman" panose="02020603050405020304" pitchFamily="18" charset="0"/>
                <a:cs typeface="Times New Roman" panose="02020603050405020304" pitchFamily="18" charset="0"/>
              </a:rPr>
              <a:t>như</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Công</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nghệ</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Điện-Điện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tử</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Công</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nghệ</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Thông</a:t>
            </a:r>
            <a:r>
              <a:rPr lang="en-US" sz="2400" dirty="0">
                <a:solidFill>
                  <a:srgbClr val="002060"/>
                </a:solidFill>
                <a:latin typeface="Times New Roman" panose="02020603050405020304" pitchFamily="18" charset="0"/>
                <a:cs typeface="Times New Roman" panose="02020603050405020304" pitchFamily="18" charset="0"/>
              </a:rPr>
              <a:t> tin, </a:t>
            </a:r>
            <a:r>
              <a:rPr lang="en-US" sz="2400" dirty="0" err="1" smtClean="0">
                <a:solidFill>
                  <a:srgbClr val="002060"/>
                </a:solidFill>
                <a:latin typeface="Times New Roman" panose="02020603050405020304" pitchFamily="18" charset="0"/>
                <a:cs typeface="Times New Roman" panose="02020603050405020304" pitchFamily="18" charset="0"/>
              </a:rPr>
              <a:t>Công</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nghệ</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Cơ</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khí</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Công</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nghệ</a:t>
            </a:r>
            <a:r>
              <a:rPr lang="en-US" sz="2400" dirty="0">
                <a:solidFill>
                  <a:srgbClr val="002060"/>
                </a:solidFill>
                <a:latin typeface="Times New Roman" panose="02020603050405020304" pitchFamily="18" charset="0"/>
                <a:cs typeface="Times New Roman" panose="02020603050405020304" pitchFamily="18" charset="0"/>
              </a:rPr>
              <a:t> Ô </a:t>
            </a:r>
            <a:r>
              <a:rPr lang="en-US" sz="2400" dirty="0" err="1" smtClean="0">
                <a:solidFill>
                  <a:srgbClr val="002060"/>
                </a:solidFill>
                <a:latin typeface="Times New Roman" panose="02020603050405020304" pitchFamily="18" charset="0"/>
                <a:cs typeface="Times New Roman" panose="02020603050405020304" pitchFamily="18" charset="0"/>
              </a:rPr>
              <a:t>tô</a:t>
            </a:r>
            <a:r>
              <a:rPr lang="en-US" sz="2400" dirty="0" smtClean="0">
                <a:solidFill>
                  <a:srgbClr val="002060"/>
                </a:solidFill>
                <a:latin typeface="Times New Roman" panose="02020603050405020304" pitchFamily="18" charset="0"/>
                <a:cs typeface="Times New Roman" panose="02020603050405020304" pitchFamily="18" charset="0"/>
              </a:rPr>
              <a:t>.</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152400" y="304800"/>
            <a:ext cx="8610600" cy="1295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tabLst>
                <a:tab pos="1706563" algn="l"/>
              </a:tabLst>
            </a:pPr>
            <a:r>
              <a:rPr lang="en-US" b="1" smtClean="0">
                <a:solidFill>
                  <a:srgbClr val="FF0000"/>
                </a:solidFill>
                <a:latin typeface="Times New Roman" panose="02020603050405020304" pitchFamily="18" charset="0"/>
                <a:cs typeface="Times New Roman" panose="02020603050405020304" pitchFamily="18" charset="0"/>
              </a:rPr>
              <a:t>Phần 2:	</a:t>
            </a:r>
            <a:r>
              <a:rPr lang="vi-VN" b="1" smtClean="0">
                <a:solidFill>
                  <a:srgbClr val="FF0000"/>
                </a:solidFill>
                <a:latin typeface="Times New Roman" panose="02020603050405020304" pitchFamily="18" charset="0"/>
                <a:cs typeface="Times New Roman" panose="02020603050405020304" pitchFamily="18" charset="0"/>
              </a:rPr>
              <a:t>Nhu </a:t>
            </a:r>
            <a:r>
              <a:rPr lang="vi-VN" b="1">
                <a:solidFill>
                  <a:srgbClr val="FF0000"/>
                </a:solidFill>
                <a:latin typeface="Times New Roman" panose="02020603050405020304" pitchFamily="18" charset="0"/>
                <a:cs typeface="Times New Roman" panose="02020603050405020304" pitchFamily="18" charset="0"/>
              </a:rPr>
              <a:t>cầu xây dựng và phát </a:t>
            </a:r>
            <a:r>
              <a:rPr lang="vi-VN" b="1" smtClean="0">
                <a:solidFill>
                  <a:srgbClr val="FF0000"/>
                </a:solidFill>
                <a:latin typeface="Times New Roman" panose="02020603050405020304" pitchFamily="18" charset="0"/>
                <a:cs typeface="Times New Roman" panose="02020603050405020304" pitchFamily="18" charset="0"/>
              </a:rPr>
              <a:t>triển</a:t>
            </a:r>
            <a:r>
              <a:rPr lang="en-US" b="1" smtClean="0">
                <a:solidFill>
                  <a:srgbClr val="FF0000"/>
                </a:solidFill>
                <a:latin typeface="Times New Roman" panose="02020603050405020304" pitchFamily="18" charset="0"/>
                <a:cs typeface="Times New Roman" panose="02020603050405020304" pitchFamily="18" charset="0"/>
              </a:rPr>
              <a:t/>
            </a:r>
            <a:br>
              <a:rPr lang="en-US" b="1" smtClean="0">
                <a:solidFill>
                  <a:srgbClr val="FF0000"/>
                </a:solidFill>
                <a:latin typeface="Times New Roman" panose="02020603050405020304" pitchFamily="18" charset="0"/>
                <a:cs typeface="Times New Roman" panose="02020603050405020304" pitchFamily="18" charset="0"/>
              </a:rPr>
            </a:br>
            <a:r>
              <a:rPr lang="en-US" b="1" smtClean="0">
                <a:solidFill>
                  <a:srgbClr val="FF0000"/>
                </a:solidFill>
                <a:latin typeface="Times New Roman" panose="02020603050405020304" pitchFamily="18" charset="0"/>
                <a:cs typeface="Times New Roman" panose="02020603050405020304" pitchFamily="18" charset="0"/>
              </a:rPr>
              <a:t>	</a:t>
            </a:r>
            <a:r>
              <a:rPr lang="vi-VN" b="1" smtClean="0">
                <a:solidFill>
                  <a:srgbClr val="FF0000"/>
                </a:solidFill>
                <a:latin typeface="Times New Roman" panose="02020603050405020304" pitchFamily="18" charset="0"/>
                <a:cs typeface="Times New Roman" panose="02020603050405020304" pitchFamily="18" charset="0"/>
              </a:rPr>
              <a:t>thành </a:t>
            </a:r>
            <a:r>
              <a:rPr lang="vi-VN" b="1">
                <a:solidFill>
                  <a:srgbClr val="FF0000"/>
                </a:solidFill>
                <a:latin typeface="Times New Roman" panose="02020603050405020304" pitchFamily="18" charset="0"/>
                <a:cs typeface="Times New Roman" panose="02020603050405020304" pitchFamily="18" charset="0"/>
              </a:rPr>
              <a:t>trường CLC</a:t>
            </a:r>
            <a:endParaRPr lang="en-US" dirty="0">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268111" y="1511782"/>
            <a:ext cx="8571089" cy="100281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n-US" sz="2800" b="1" smtClean="0">
                <a:solidFill>
                  <a:srgbClr val="002060"/>
                </a:solidFill>
                <a:latin typeface="Times New Roman" panose="02020603050405020304" pitchFamily="18" charset="0"/>
                <a:cs typeface="Times New Roman" panose="02020603050405020304" pitchFamily="18" charset="0"/>
              </a:rPr>
              <a:t> </a:t>
            </a:r>
            <a:r>
              <a:rPr lang="vi-VN" sz="2800" b="1">
                <a:solidFill>
                  <a:srgbClr val="002060"/>
                </a:solidFill>
                <a:latin typeface="Times New Roman" panose="02020603050405020304" pitchFamily="18" charset="0"/>
                <a:cs typeface="Times New Roman" panose="02020603050405020304" pitchFamily="18" charset="0"/>
              </a:rPr>
              <a:t>Sự cần thiết của việc lập dự </a:t>
            </a:r>
            <a:r>
              <a:rPr lang="vi-VN" sz="2800" b="1" smtClean="0">
                <a:solidFill>
                  <a:srgbClr val="002060"/>
                </a:solidFill>
                <a:latin typeface="Times New Roman" panose="02020603050405020304" pitchFamily="18" charset="0"/>
                <a:cs typeface="Times New Roman" panose="02020603050405020304" pitchFamily="18" charset="0"/>
              </a:rPr>
              <a:t>án</a:t>
            </a:r>
            <a:endParaRPr lang="en-US" sz="2800" b="1" smtClean="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05545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1"/>
          <p:cNvSpPr txBox="1">
            <a:spLocks/>
          </p:cNvSpPr>
          <p:nvPr/>
        </p:nvSpPr>
        <p:spPr>
          <a:xfrm>
            <a:off x="152400" y="304800"/>
            <a:ext cx="8610600" cy="1295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tabLst>
                <a:tab pos="1706563" algn="l"/>
              </a:tabLst>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2:	</a:t>
            </a:r>
            <a:r>
              <a:rPr lang="vi-VN" b="1" dirty="0" smtClean="0">
                <a:solidFill>
                  <a:srgbClr val="FF0000"/>
                </a:solidFill>
                <a:latin typeface="Times New Roman" panose="02020603050405020304" pitchFamily="18" charset="0"/>
                <a:cs typeface="Times New Roman" panose="02020603050405020304" pitchFamily="18" charset="0"/>
              </a:rPr>
              <a:t>Nhu </a:t>
            </a:r>
            <a:r>
              <a:rPr lang="vi-VN" b="1" dirty="0">
                <a:solidFill>
                  <a:srgbClr val="FF0000"/>
                </a:solidFill>
                <a:latin typeface="Times New Roman" panose="02020603050405020304" pitchFamily="18" charset="0"/>
                <a:cs typeface="Times New Roman" panose="02020603050405020304" pitchFamily="18" charset="0"/>
              </a:rPr>
              <a:t>cầu xây dựng và phát </a:t>
            </a:r>
            <a:r>
              <a:rPr lang="vi-VN" b="1" dirty="0" smtClean="0">
                <a:solidFill>
                  <a:srgbClr val="FF0000"/>
                </a:solidFill>
                <a:latin typeface="Times New Roman" panose="02020603050405020304" pitchFamily="18" charset="0"/>
                <a:cs typeface="Times New Roman" panose="02020603050405020304" pitchFamily="18" charset="0"/>
              </a:rPr>
              <a:t>triển</a:t>
            </a:r>
            <a:r>
              <a:rPr lang="en-US" b="1" dirty="0" smtClean="0">
                <a:solidFill>
                  <a:srgbClr val="FF0000"/>
                </a:solidFill>
                <a:latin typeface="Times New Roman" panose="02020603050405020304" pitchFamily="18" charset="0"/>
                <a:cs typeface="Times New Roman" panose="02020603050405020304" pitchFamily="18" charset="0"/>
              </a:rPr>
              <a:t/>
            </a:r>
            <a:br>
              <a:rPr lang="en-US" b="1" dirty="0" smtClean="0">
                <a:solidFill>
                  <a:srgbClr val="FF0000"/>
                </a:solidFill>
                <a:latin typeface="Times New Roman" panose="02020603050405020304" pitchFamily="18" charset="0"/>
                <a:cs typeface="Times New Roman" panose="02020603050405020304" pitchFamily="18" charset="0"/>
              </a:rPr>
            </a:br>
            <a:r>
              <a:rPr lang="en-US" b="1" dirty="0" smtClean="0">
                <a:solidFill>
                  <a:srgbClr val="FF0000"/>
                </a:solidFill>
                <a:latin typeface="Times New Roman" panose="02020603050405020304" pitchFamily="18" charset="0"/>
                <a:cs typeface="Times New Roman" panose="02020603050405020304" pitchFamily="18" charset="0"/>
              </a:rPr>
              <a:t>	</a:t>
            </a:r>
            <a:r>
              <a:rPr lang="vi-VN" b="1" dirty="0" smtClean="0">
                <a:solidFill>
                  <a:srgbClr val="FF0000"/>
                </a:solidFill>
                <a:latin typeface="Times New Roman" panose="02020603050405020304" pitchFamily="18" charset="0"/>
                <a:cs typeface="Times New Roman" panose="02020603050405020304" pitchFamily="18" charset="0"/>
              </a:rPr>
              <a:t>thành </a:t>
            </a:r>
            <a:r>
              <a:rPr lang="vi-VN" b="1" dirty="0">
                <a:solidFill>
                  <a:srgbClr val="FF0000"/>
                </a:solidFill>
                <a:latin typeface="Times New Roman" panose="02020603050405020304" pitchFamily="18" charset="0"/>
                <a:cs typeface="Times New Roman" panose="02020603050405020304" pitchFamily="18" charset="0"/>
              </a:rPr>
              <a:t>trường </a:t>
            </a:r>
            <a:r>
              <a:rPr lang="vi-VN" b="1" dirty="0" smtClean="0">
                <a:solidFill>
                  <a:srgbClr val="FF0000"/>
                </a:solidFill>
                <a:latin typeface="Times New Roman" panose="02020603050405020304" pitchFamily="18" charset="0"/>
                <a:cs typeface="Times New Roman" panose="02020603050405020304" pitchFamily="18" charset="0"/>
              </a:rPr>
              <a:t>CLC</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268111" y="1511782"/>
            <a:ext cx="8571089" cy="100281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n-US" sz="2800" b="1" smtClean="0">
                <a:solidFill>
                  <a:srgbClr val="002060"/>
                </a:solidFill>
                <a:latin typeface="Times New Roman" panose="02020603050405020304" pitchFamily="18" charset="0"/>
                <a:cs typeface="Times New Roman" panose="02020603050405020304" pitchFamily="18" charset="0"/>
              </a:rPr>
              <a:t> </a:t>
            </a:r>
            <a:r>
              <a:rPr lang="vi-VN" sz="2800" b="1">
                <a:solidFill>
                  <a:srgbClr val="002060"/>
                </a:solidFill>
                <a:latin typeface="Times New Roman" panose="02020603050405020304" pitchFamily="18" charset="0"/>
                <a:cs typeface="Times New Roman" panose="02020603050405020304" pitchFamily="18" charset="0"/>
              </a:rPr>
              <a:t>Quan điểm phát triển</a:t>
            </a:r>
            <a:endParaRPr lang="en-US" sz="2800" b="1" smtClean="0">
              <a:solidFill>
                <a:srgbClr val="002060"/>
              </a:solidFill>
              <a:latin typeface="Times New Roman" panose="02020603050405020304" pitchFamily="18" charset="0"/>
              <a:cs typeface="Times New Roman" panose="02020603050405020304" pitchFamily="18" charset="0"/>
            </a:endParaRPr>
          </a:p>
        </p:txBody>
      </p:sp>
      <p:sp>
        <p:nvSpPr>
          <p:cNvPr id="7" name="Freeform 6"/>
          <p:cNvSpPr/>
          <p:nvPr/>
        </p:nvSpPr>
        <p:spPr>
          <a:xfrm>
            <a:off x="609600" y="2209800"/>
            <a:ext cx="8305800" cy="4267200"/>
          </a:xfrm>
          <a:custGeom>
            <a:avLst/>
            <a:gdLst>
              <a:gd name="connsiteX0" fmla="*/ 0 w 7631110"/>
              <a:gd name="connsiteY0" fmla="*/ 204716 h 1228269"/>
              <a:gd name="connsiteX1" fmla="*/ 204716 w 7631110"/>
              <a:gd name="connsiteY1" fmla="*/ 0 h 1228269"/>
              <a:gd name="connsiteX2" fmla="*/ 7426394 w 7631110"/>
              <a:gd name="connsiteY2" fmla="*/ 0 h 1228269"/>
              <a:gd name="connsiteX3" fmla="*/ 7631110 w 7631110"/>
              <a:gd name="connsiteY3" fmla="*/ 204716 h 1228269"/>
              <a:gd name="connsiteX4" fmla="*/ 7631110 w 7631110"/>
              <a:gd name="connsiteY4" fmla="*/ 1023553 h 1228269"/>
              <a:gd name="connsiteX5" fmla="*/ 7426394 w 7631110"/>
              <a:gd name="connsiteY5" fmla="*/ 1228269 h 1228269"/>
              <a:gd name="connsiteX6" fmla="*/ 204716 w 7631110"/>
              <a:gd name="connsiteY6" fmla="*/ 1228269 h 1228269"/>
              <a:gd name="connsiteX7" fmla="*/ 0 w 7631110"/>
              <a:gd name="connsiteY7" fmla="*/ 1023553 h 1228269"/>
              <a:gd name="connsiteX8" fmla="*/ 0 w 7631110"/>
              <a:gd name="connsiteY8" fmla="*/ 204716 h 1228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31110" h="1228269">
                <a:moveTo>
                  <a:pt x="0" y="204716"/>
                </a:moveTo>
                <a:cubicBezTo>
                  <a:pt x="0" y="91654"/>
                  <a:pt x="91654" y="0"/>
                  <a:pt x="204716" y="0"/>
                </a:cubicBezTo>
                <a:lnTo>
                  <a:pt x="7426394" y="0"/>
                </a:lnTo>
                <a:cubicBezTo>
                  <a:pt x="7539456" y="0"/>
                  <a:pt x="7631110" y="91654"/>
                  <a:pt x="7631110" y="204716"/>
                </a:cubicBezTo>
                <a:lnTo>
                  <a:pt x="7631110" y="1023553"/>
                </a:lnTo>
                <a:cubicBezTo>
                  <a:pt x="7631110" y="1136615"/>
                  <a:pt x="7539456" y="1228269"/>
                  <a:pt x="7426394" y="1228269"/>
                </a:cubicBezTo>
                <a:lnTo>
                  <a:pt x="204716" y="1228269"/>
                </a:lnTo>
                <a:cubicBezTo>
                  <a:pt x="91654" y="1228269"/>
                  <a:pt x="0" y="1136615"/>
                  <a:pt x="0" y="1023553"/>
                </a:cubicBezTo>
                <a:lnTo>
                  <a:pt x="0" y="204716"/>
                </a:lnTo>
                <a:close/>
              </a:path>
            </a:pathLst>
          </a:custGeom>
          <a:no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36159" tIns="98059" rIns="136159" bIns="98059" numCol="1" spcCol="1270" anchor="ctr" anchorCtr="0">
            <a:noAutofit/>
          </a:bodyPr>
          <a:lstStyle/>
          <a:p>
            <a:pPr marL="342900" lvl="0" indent="-342900" algn="just" defTabSz="889000">
              <a:lnSpc>
                <a:spcPct val="90000"/>
              </a:lnSpc>
              <a:spcAft>
                <a:spcPct val="35000"/>
              </a:spcAft>
              <a:buClr>
                <a:schemeClr val="accent1"/>
              </a:buClr>
              <a:buFont typeface="Wingdings" panose="05000000000000000000" pitchFamily="2" charset="2"/>
              <a:buChar char="Ø"/>
            </a:pPr>
            <a:r>
              <a:rPr lang="vi-VN" sz="2800">
                <a:solidFill>
                  <a:srgbClr val="002060"/>
                </a:solidFill>
                <a:latin typeface="Times New Roman" panose="02020603050405020304" pitchFamily="18" charset="0"/>
                <a:cs typeface="Times New Roman" panose="02020603050405020304" pitchFamily="18" charset="0"/>
              </a:rPr>
              <a:t>Đầu tư phát </a:t>
            </a:r>
            <a:r>
              <a:rPr lang="vi-VN" sz="2800" smtClean="0">
                <a:solidFill>
                  <a:srgbClr val="002060"/>
                </a:solidFill>
                <a:latin typeface="Times New Roman" panose="02020603050405020304" pitchFamily="18" charset="0"/>
                <a:cs typeface="Times New Roman" panose="02020603050405020304" pitchFamily="18" charset="0"/>
              </a:rPr>
              <a:t>triển</a:t>
            </a:r>
            <a:r>
              <a:rPr lang="en-US" sz="2800" smtClean="0">
                <a:solidFill>
                  <a:srgbClr val="002060"/>
                </a:solidFill>
                <a:latin typeface="Times New Roman" panose="02020603050405020304" pitchFamily="18" charset="0"/>
                <a:cs typeface="Times New Roman" panose="02020603050405020304" pitchFamily="18" charset="0"/>
              </a:rPr>
              <a:t> </a:t>
            </a:r>
            <a:r>
              <a:rPr lang="vi-VN" sz="2800" smtClean="0">
                <a:solidFill>
                  <a:srgbClr val="002060"/>
                </a:solidFill>
                <a:latin typeface="Times New Roman" panose="02020603050405020304" pitchFamily="18" charset="0"/>
                <a:cs typeface="Times New Roman" panose="02020603050405020304" pitchFamily="18" charset="0"/>
              </a:rPr>
              <a:t>-</a:t>
            </a:r>
            <a:r>
              <a:rPr lang="en-US" sz="2800" smtClean="0">
                <a:solidFill>
                  <a:srgbClr val="002060"/>
                </a:solidFill>
                <a:latin typeface="Times New Roman" panose="02020603050405020304" pitchFamily="18" charset="0"/>
                <a:cs typeface="Times New Roman" panose="02020603050405020304" pitchFamily="18" charset="0"/>
              </a:rPr>
              <a:t> </a:t>
            </a:r>
            <a:r>
              <a:rPr lang="vi-VN" sz="2800" smtClean="0">
                <a:solidFill>
                  <a:srgbClr val="002060"/>
                </a:solidFill>
                <a:latin typeface="Times New Roman" panose="02020603050405020304" pitchFamily="18" charset="0"/>
                <a:cs typeface="Times New Roman" panose="02020603050405020304" pitchFamily="18" charset="0"/>
              </a:rPr>
              <a:t>xu </a:t>
            </a:r>
            <a:r>
              <a:rPr lang="vi-VN" sz="2800">
                <a:solidFill>
                  <a:srgbClr val="002060"/>
                </a:solidFill>
                <a:latin typeface="Times New Roman" panose="02020603050405020304" pitchFamily="18" charset="0"/>
                <a:cs typeface="Times New Roman" panose="02020603050405020304" pitchFamily="18" charset="0"/>
              </a:rPr>
              <a:t>thế tất yếu của công nghiệp Việt Nam</a:t>
            </a:r>
          </a:p>
          <a:p>
            <a:pPr marL="342900" lvl="0" indent="-342900" algn="just" defTabSz="889000">
              <a:lnSpc>
                <a:spcPct val="90000"/>
              </a:lnSpc>
              <a:spcAft>
                <a:spcPct val="35000"/>
              </a:spcAft>
              <a:buClr>
                <a:schemeClr val="accent1"/>
              </a:buClr>
              <a:buFont typeface="Wingdings" panose="05000000000000000000" pitchFamily="2" charset="2"/>
              <a:buChar char="Ø"/>
            </a:pPr>
            <a:r>
              <a:rPr lang="vi-VN" sz="2800">
                <a:solidFill>
                  <a:srgbClr val="002060"/>
                </a:solidFill>
                <a:latin typeface="Times New Roman" panose="02020603050405020304" pitchFamily="18" charset="0"/>
                <a:cs typeface="Times New Roman" panose="02020603050405020304" pitchFamily="18" charset="0"/>
              </a:rPr>
              <a:t>Yêu cầu về nguồn nhân lực đáp ứng công nghệ mới trong quá trình CNH-HĐH và hội nhập quốc tế</a:t>
            </a:r>
          </a:p>
          <a:p>
            <a:pPr marL="342900" lvl="0" indent="-342900" algn="just" defTabSz="889000">
              <a:lnSpc>
                <a:spcPct val="90000"/>
              </a:lnSpc>
              <a:spcAft>
                <a:spcPct val="35000"/>
              </a:spcAft>
              <a:buClr>
                <a:schemeClr val="accent1"/>
              </a:buClr>
              <a:buFont typeface="Wingdings" panose="05000000000000000000" pitchFamily="2" charset="2"/>
              <a:buChar char="Ø"/>
            </a:pPr>
            <a:r>
              <a:rPr lang="vi-VN" sz="2800">
                <a:solidFill>
                  <a:srgbClr val="002060"/>
                </a:solidFill>
                <a:latin typeface="Times New Roman" panose="02020603050405020304" pitchFamily="18" charset="0"/>
                <a:cs typeface="Times New Roman" panose="02020603050405020304" pitchFamily="18" charset="0"/>
              </a:rPr>
              <a:t>Định hướng phát triển kinh </a:t>
            </a:r>
            <a:r>
              <a:rPr lang="vi-VN" sz="2800" smtClean="0">
                <a:solidFill>
                  <a:srgbClr val="002060"/>
                </a:solidFill>
                <a:latin typeface="Times New Roman" panose="02020603050405020304" pitchFamily="18" charset="0"/>
                <a:cs typeface="Times New Roman" panose="02020603050405020304" pitchFamily="18" charset="0"/>
              </a:rPr>
              <a:t>tế</a:t>
            </a:r>
            <a:r>
              <a:rPr lang="en-US" sz="2800" smtClean="0">
                <a:solidFill>
                  <a:srgbClr val="002060"/>
                </a:solidFill>
                <a:latin typeface="Times New Roman" panose="02020603050405020304" pitchFamily="18" charset="0"/>
                <a:cs typeface="Times New Roman" panose="02020603050405020304" pitchFamily="18" charset="0"/>
              </a:rPr>
              <a:t> </a:t>
            </a:r>
            <a:r>
              <a:rPr lang="vi-VN" sz="2800" smtClean="0">
                <a:solidFill>
                  <a:srgbClr val="002060"/>
                </a:solidFill>
                <a:latin typeface="Times New Roman" panose="02020603050405020304" pitchFamily="18" charset="0"/>
                <a:cs typeface="Times New Roman" panose="02020603050405020304" pitchFamily="18" charset="0"/>
              </a:rPr>
              <a:t>-</a:t>
            </a:r>
            <a:r>
              <a:rPr lang="en-US" sz="2800" smtClean="0">
                <a:solidFill>
                  <a:srgbClr val="002060"/>
                </a:solidFill>
                <a:latin typeface="Times New Roman" panose="02020603050405020304" pitchFamily="18" charset="0"/>
                <a:cs typeface="Times New Roman" panose="02020603050405020304" pitchFamily="18" charset="0"/>
              </a:rPr>
              <a:t> </a:t>
            </a:r>
            <a:r>
              <a:rPr lang="vi-VN" sz="2800" smtClean="0">
                <a:solidFill>
                  <a:srgbClr val="002060"/>
                </a:solidFill>
                <a:latin typeface="Times New Roman" panose="02020603050405020304" pitchFamily="18" charset="0"/>
                <a:cs typeface="Times New Roman" panose="02020603050405020304" pitchFamily="18" charset="0"/>
              </a:rPr>
              <a:t>xã </a:t>
            </a:r>
            <a:r>
              <a:rPr lang="vi-VN" sz="2800">
                <a:solidFill>
                  <a:srgbClr val="002060"/>
                </a:solidFill>
                <a:latin typeface="Times New Roman" panose="02020603050405020304" pitchFamily="18" charset="0"/>
                <a:cs typeface="Times New Roman" panose="02020603050405020304" pitchFamily="18" charset="0"/>
              </a:rPr>
              <a:t>hội </a:t>
            </a:r>
            <a:r>
              <a:rPr lang="en-US" sz="2800" smtClean="0">
                <a:solidFill>
                  <a:srgbClr val="002060"/>
                </a:solidFill>
                <a:latin typeface="Times New Roman" panose="02020603050405020304" pitchFamily="18" charset="0"/>
                <a:cs typeface="Times New Roman" panose="02020603050405020304" pitchFamily="18" charset="0"/>
              </a:rPr>
              <a:t>TP.HCM</a:t>
            </a:r>
            <a:r>
              <a:rPr lang="vi-VN" sz="2800" smtClean="0">
                <a:solidFill>
                  <a:srgbClr val="002060"/>
                </a:solidFill>
                <a:latin typeface="Times New Roman" panose="02020603050405020304" pitchFamily="18" charset="0"/>
                <a:cs typeface="Times New Roman" panose="02020603050405020304" pitchFamily="18" charset="0"/>
              </a:rPr>
              <a:t> </a:t>
            </a:r>
            <a:r>
              <a:rPr lang="vi-VN" sz="2800">
                <a:solidFill>
                  <a:srgbClr val="002060"/>
                </a:solidFill>
                <a:latin typeface="Times New Roman" panose="02020603050405020304" pitchFamily="18" charset="0"/>
                <a:cs typeface="Times New Roman" panose="02020603050405020304" pitchFamily="18" charset="0"/>
              </a:rPr>
              <a:t>giai đoạn 2015-2020 và những năm tiếp theo.</a:t>
            </a:r>
          </a:p>
          <a:p>
            <a:pPr marL="342900" lvl="0" indent="-342900" algn="just" defTabSz="889000">
              <a:lnSpc>
                <a:spcPct val="90000"/>
              </a:lnSpc>
              <a:spcAft>
                <a:spcPct val="35000"/>
              </a:spcAft>
              <a:buClr>
                <a:schemeClr val="accent1"/>
              </a:buClr>
              <a:buFont typeface="Wingdings" panose="05000000000000000000" pitchFamily="2" charset="2"/>
              <a:buChar char="Ø"/>
            </a:pPr>
            <a:r>
              <a:rPr lang="vi-VN" sz="2800">
                <a:solidFill>
                  <a:srgbClr val="002060"/>
                </a:solidFill>
                <a:latin typeface="Times New Roman" panose="02020603050405020304" pitchFamily="18" charset="0"/>
                <a:cs typeface="Times New Roman" panose="02020603050405020304" pitchFamily="18" charset="0"/>
              </a:rPr>
              <a:t>Dự báo nhu cầu sử dụng lao động qua đào tạo nghề </a:t>
            </a:r>
          </a:p>
          <a:p>
            <a:pPr marL="342900" lvl="0" indent="-342900" algn="just" defTabSz="889000">
              <a:lnSpc>
                <a:spcPct val="90000"/>
              </a:lnSpc>
              <a:spcAft>
                <a:spcPct val="35000"/>
              </a:spcAft>
              <a:buClr>
                <a:schemeClr val="accent1"/>
              </a:buClr>
              <a:buFont typeface="Wingdings" panose="05000000000000000000" pitchFamily="2" charset="2"/>
              <a:buChar char="Ø"/>
            </a:pPr>
            <a:r>
              <a:rPr lang="vi-VN" sz="2800">
                <a:solidFill>
                  <a:srgbClr val="002060"/>
                </a:solidFill>
                <a:latin typeface="Times New Roman" panose="02020603050405020304" pitchFamily="18" charset="0"/>
                <a:cs typeface="Times New Roman" panose="02020603050405020304" pitchFamily="18" charset="0"/>
              </a:rPr>
              <a:t>Chuẩn hóa các điều kiện đáp ứng mô hình đào tạo giáo dục nghề nghiệp</a:t>
            </a:r>
          </a:p>
        </p:txBody>
      </p:sp>
    </p:spTree>
    <p:extLst>
      <p:ext uri="{BB962C8B-B14F-4D97-AF65-F5344CB8AC3E}">
        <p14:creationId xmlns:p14="http://schemas.microsoft.com/office/powerpoint/2010/main" val="32203951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2133600"/>
            <a:ext cx="8458200" cy="4572000"/>
          </a:xfrm>
        </p:spPr>
        <p:txBody>
          <a:bodyPr>
            <a:normAutofit lnSpcReduction="10000"/>
          </a:bodyPr>
          <a:lstStyle/>
          <a:p>
            <a:pPr marL="0" indent="0">
              <a:buNone/>
            </a:pPr>
            <a:r>
              <a:rPr lang="pt-BR" sz="2800" b="1" smtClean="0">
                <a:solidFill>
                  <a:srgbClr val="002060"/>
                </a:solidFill>
                <a:latin typeface="Times New Roman" pitchFamily="18" charset="0"/>
                <a:cs typeface="Times New Roman" pitchFamily="18" charset="0"/>
              </a:rPr>
              <a:t>Mục </a:t>
            </a:r>
            <a:r>
              <a:rPr lang="pt-BR" sz="2800" b="1" dirty="0">
                <a:solidFill>
                  <a:srgbClr val="002060"/>
                </a:solidFill>
                <a:latin typeface="Times New Roman" pitchFamily="18" charset="0"/>
                <a:cs typeface="Times New Roman" pitchFamily="18" charset="0"/>
              </a:rPr>
              <a:t>tiêu chung:</a:t>
            </a:r>
            <a:endParaRPr lang="en-US" sz="2800" dirty="0">
              <a:solidFill>
                <a:srgbClr val="002060"/>
              </a:solidFill>
              <a:latin typeface="Times New Roman" pitchFamily="18" charset="0"/>
              <a:cs typeface="Times New Roman" pitchFamily="18" charset="0"/>
            </a:endParaRPr>
          </a:p>
          <a:p>
            <a:pPr marL="0" indent="0" algn="just">
              <a:buNone/>
            </a:pPr>
            <a:r>
              <a:rPr lang="pt-BR" sz="2800" dirty="0" smtClean="0">
                <a:solidFill>
                  <a:srgbClr val="002060"/>
                </a:solidFill>
                <a:latin typeface="Times New Roman" pitchFamily="18" charset="0"/>
                <a:cs typeface="Times New Roman" pitchFamily="18" charset="0"/>
              </a:rPr>
              <a:t>	Đến </a:t>
            </a:r>
            <a:r>
              <a:rPr lang="pt-BR" sz="2800" dirty="0">
                <a:solidFill>
                  <a:srgbClr val="002060"/>
                </a:solidFill>
                <a:latin typeface="Times New Roman" pitchFamily="18" charset="0"/>
                <a:cs typeface="Times New Roman" pitchFamily="18" charset="0"/>
              </a:rPr>
              <a:t>năm 2022,Trường đảm bảo đủ điều kiện để được công nhận đạt chuẩn Trường nghề chất lượng cao theo quyết định số 761/QĐ-TTg, trở thành một cơ sở đào tạo có uy tín trong các lĩnh vực kinh tế - kỹ thuật của Thành phố Hồ Chí Minh, cung cấp cho thị trường lao động nguồn nhân lực chất lượng cao, có trình độ chuyên môn, kỹ năng nghề nghiệp, khả năng đáp ứng công việc ở các khu công nghệ cao trong nước và đáp ứng nhu cầu xuất khẩu lao động các nước phát triển trong khu vực và thế giới</a:t>
            </a:r>
            <a:endParaRPr lang="en-US" sz="2800" dirty="0">
              <a:solidFill>
                <a:srgbClr val="002060"/>
              </a:solidFill>
              <a:latin typeface="Times New Roman" pitchFamily="18" charset="0"/>
              <a:cs typeface="Times New Roman" pitchFamily="18" charset="0"/>
            </a:endParaRPr>
          </a:p>
        </p:txBody>
      </p:sp>
      <p:sp>
        <p:nvSpPr>
          <p:cNvPr id="5" name="Title 1"/>
          <p:cNvSpPr txBox="1">
            <a:spLocks/>
          </p:cNvSpPr>
          <p:nvPr/>
        </p:nvSpPr>
        <p:spPr>
          <a:xfrm>
            <a:off x="152400" y="304800"/>
            <a:ext cx="8610600" cy="1295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tabLst>
                <a:tab pos="1706563" algn="l"/>
              </a:tabLst>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2:	</a:t>
            </a:r>
            <a:r>
              <a:rPr lang="vi-VN" b="1" dirty="0" smtClean="0">
                <a:solidFill>
                  <a:srgbClr val="FF0000"/>
                </a:solidFill>
                <a:latin typeface="Times New Roman" panose="02020603050405020304" pitchFamily="18" charset="0"/>
                <a:cs typeface="Times New Roman" panose="02020603050405020304" pitchFamily="18" charset="0"/>
              </a:rPr>
              <a:t>Nhu </a:t>
            </a:r>
            <a:r>
              <a:rPr lang="vi-VN" b="1" dirty="0">
                <a:solidFill>
                  <a:srgbClr val="FF0000"/>
                </a:solidFill>
                <a:latin typeface="Times New Roman" panose="02020603050405020304" pitchFamily="18" charset="0"/>
                <a:cs typeface="Times New Roman" panose="02020603050405020304" pitchFamily="18" charset="0"/>
              </a:rPr>
              <a:t>cầu xây dựng và phát </a:t>
            </a:r>
            <a:r>
              <a:rPr lang="vi-VN" b="1" dirty="0" smtClean="0">
                <a:solidFill>
                  <a:srgbClr val="FF0000"/>
                </a:solidFill>
                <a:latin typeface="Times New Roman" panose="02020603050405020304" pitchFamily="18" charset="0"/>
                <a:cs typeface="Times New Roman" panose="02020603050405020304" pitchFamily="18" charset="0"/>
              </a:rPr>
              <a:t>triển</a:t>
            </a:r>
            <a:r>
              <a:rPr lang="en-US" b="1" dirty="0" smtClean="0">
                <a:solidFill>
                  <a:srgbClr val="FF0000"/>
                </a:solidFill>
                <a:latin typeface="Times New Roman" panose="02020603050405020304" pitchFamily="18" charset="0"/>
                <a:cs typeface="Times New Roman" panose="02020603050405020304" pitchFamily="18" charset="0"/>
              </a:rPr>
              <a:t/>
            </a:r>
            <a:br>
              <a:rPr lang="en-US" b="1" dirty="0" smtClean="0">
                <a:solidFill>
                  <a:srgbClr val="FF0000"/>
                </a:solidFill>
                <a:latin typeface="Times New Roman" panose="02020603050405020304" pitchFamily="18" charset="0"/>
                <a:cs typeface="Times New Roman" panose="02020603050405020304" pitchFamily="18" charset="0"/>
              </a:rPr>
            </a:br>
            <a:r>
              <a:rPr lang="en-US" b="1" dirty="0" smtClean="0">
                <a:solidFill>
                  <a:srgbClr val="FF0000"/>
                </a:solidFill>
                <a:latin typeface="Times New Roman" panose="02020603050405020304" pitchFamily="18" charset="0"/>
                <a:cs typeface="Times New Roman" panose="02020603050405020304" pitchFamily="18" charset="0"/>
              </a:rPr>
              <a:t>	</a:t>
            </a:r>
            <a:r>
              <a:rPr lang="vi-VN" b="1" dirty="0" smtClean="0">
                <a:solidFill>
                  <a:srgbClr val="FF0000"/>
                </a:solidFill>
                <a:latin typeface="Times New Roman" panose="02020603050405020304" pitchFamily="18" charset="0"/>
                <a:cs typeface="Times New Roman" panose="02020603050405020304" pitchFamily="18" charset="0"/>
              </a:rPr>
              <a:t>thành </a:t>
            </a:r>
            <a:r>
              <a:rPr lang="vi-VN" b="1" dirty="0">
                <a:solidFill>
                  <a:srgbClr val="FF0000"/>
                </a:solidFill>
                <a:latin typeface="Times New Roman" panose="02020603050405020304" pitchFamily="18" charset="0"/>
                <a:cs typeface="Times New Roman" panose="02020603050405020304" pitchFamily="18" charset="0"/>
              </a:rPr>
              <a:t>trường </a:t>
            </a:r>
            <a:r>
              <a:rPr lang="vi-VN" b="1" dirty="0" smtClean="0">
                <a:solidFill>
                  <a:srgbClr val="FF0000"/>
                </a:solidFill>
                <a:latin typeface="Times New Roman" panose="02020603050405020304" pitchFamily="18" charset="0"/>
                <a:cs typeface="Times New Roman" panose="02020603050405020304" pitchFamily="18" charset="0"/>
              </a:rPr>
              <a:t>CLC</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268111" y="1511782"/>
            <a:ext cx="8571089" cy="100281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n-US" sz="2800" b="1" smtClean="0">
                <a:solidFill>
                  <a:srgbClr val="002060"/>
                </a:solidFill>
                <a:latin typeface="Times New Roman" panose="02020603050405020304" pitchFamily="18" charset="0"/>
                <a:cs typeface="Times New Roman" panose="02020603050405020304" pitchFamily="18" charset="0"/>
              </a:rPr>
              <a:t> </a:t>
            </a:r>
            <a:r>
              <a:rPr lang="vi-VN" sz="2800" b="1" smtClean="0">
                <a:solidFill>
                  <a:srgbClr val="002060"/>
                </a:solidFill>
                <a:latin typeface="Times New Roman" panose="02020603050405020304" pitchFamily="18" charset="0"/>
                <a:cs typeface="Times New Roman" panose="02020603050405020304" pitchFamily="18" charset="0"/>
              </a:rPr>
              <a:t>Mục </a:t>
            </a:r>
            <a:r>
              <a:rPr lang="vi-VN" sz="2800" b="1">
                <a:solidFill>
                  <a:srgbClr val="002060"/>
                </a:solidFill>
                <a:latin typeface="Times New Roman" panose="02020603050405020304" pitchFamily="18" charset="0"/>
                <a:cs typeface="Times New Roman" panose="02020603050405020304" pitchFamily="18" charset="0"/>
              </a:rPr>
              <a:t>tiêu của dự án – phạm vi đầu tư</a:t>
            </a:r>
            <a:endParaRPr lang="en-US" sz="2800" b="1" smtClean="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380126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600200"/>
            <a:ext cx="8458200" cy="5029200"/>
          </a:xfrm>
        </p:spPr>
        <p:txBody>
          <a:bodyPr>
            <a:noAutofit/>
          </a:bodyPr>
          <a:lstStyle/>
          <a:p>
            <a:pPr marL="0" indent="0">
              <a:buNone/>
            </a:pPr>
            <a:r>
              <a:rPr lang="pt-BR" sz="2800" b="1" dirty="0">
                <a:solidFill>
                  <a:srgbClr val="002060"/>
                </a:solidFill>
                <a:latin typeface="Times New Roman" pitchFamily="18" charset="0"/>
                <a:cs typeface="Times New Roman" pitchFamily="18" charset="0"/>
              </a:rPr>
              <a:t>Mục tiêu cụ thể</a:t>
            </a:r>
            <a:endParaRPr lang="en-US" sz="2000" dirty="0">
              <a:solidFill>
                <a:srgbClr val="002060"/>
              </a:solidFill>
              <a:latin typeface="Times New Roman" pitchFamily="18" charset="0"/>
              <a:cs typeface="Times New Roman" pitchFamily="18" charset="0"/>
            </a:endParaRPr>
          </a:p>
          <a:p>
            <a:pPr>
              <a:buFont typeface="Wingdings" pitchFamily="2" charset="2"/>
              <a:buChar char="ü"/>
            </a:pPr>
            <a:r>
              <a:rPr lang="pt-BR" sz="2400" b="1" i="1" dirty="0">
                <a:solidFill>
                  <a:srgbClr val="002060"/>
                </a:solidFill>
                <a:latin typeface="Times New Roman" pitchFamily="18" charset="0"/>
                <a:cs typeface="Times New Roman" pitchFamily="18" charset="0"/>
              </a:rPr>
              <a:t>Đến năm 2020:</a:t>
            </a:r>
            <a:endParaRPr lang="en-US" sz="2000" dirty="0">
              <a:solidFill>
                <a:srgbClr val="002060"/>
              </a:solidFill>
              <a:latin typeface="Times New Roman" pitchFamily="18" charset="0"/>
              <a:cs typeface="Times New Roman" pitchFamily="18" charset="0"/>
            </a:endParaRPr>
          </a:p>
          <a:p>
            <a:pPr marL="228600" lvl="0" indent="-228600" algn="just">
              <a:buNone/>
            </a:pPr>
            <a:r>
              <a:rPr lang="pt-BR" sz="2000" dirty="0" smtClean="0">
                <a:solidFill>
                  <a:srgbClr val="002060"/>
                </a:solidFill>
                <a:latin typeface="Times New Roman" pitchFamily="18" charset="0"/>
                <a:cs typeface="Times New Roman" pitchFamily="18" charset="0"/>
              </a:rPr>
              <a:t>-	Hoàn </a:t>
            </a:r>
            <a:r>
              <a:rPr lang="pt-BR" sz="2000" dirty="0">
                <a:solidFill>
                  <a:srgbClr val="002060"/>
                </a:solidFill>
                <a:latin typeface="Times New Roman" pitchFamily="18" charset="0"/>
                <a:cs typeface="Times New Roman" pitchFamily="18" charset="0"/>
              </a:rPr>
              <a:t>thiện cơ sở vật chất tại cơ sở </a:t>
            </a:r>
            <a:r>
              <a:rPr lang="pt-BR" sz="2000" dirty="0" smtClean="0">
                <a:solidFill>
                  <a:srgbClr val="002060"/>
                </a:solidFill>
                <a:latin typeface="Times New Roman" pitchFamily="18" charset="0"/>
                <a:cs typeface="Times New Roman" pitchFamily="18" charset="0"/>
              </a:rPr>
              <a:t>1.</a:t>
            </a:r>
          </a:p>
          <a:p>
            <a:pPr marL="228600" lvl="0" indent="-228600" algn="just">
              <a:buNone/>
            </a:pPr>
            <a:r>
              <a:rPr lang="pt-BR" sz="2000" dirty="0" smtClean="0">
                <a:solidFill>
                  <a:srgbClr val="002060"/>
                </a:solidFill>
                <a:latin typeface="Times New Roman" pitchFamily="18" charset="0"/>
                <a:cs typeface="Times New Roman" pitchFamily="18" charset="0"/>
              </a:rPr>
              <a:t>-	Cập </a:t>
            </a:r>
            <a:r>
              <a:rPr lang="pt-BR" sz="2000" dirty="0">
                <a:solidFill>
                  <a:srgbClr val="002060"/>
                </a:solidFill>
                <a:latin typeface="Times New Roman" pitchFamily="18" charset="0"/>
                <a:cs typeface="Times New Roman" pitchFamily="18" charset="0"/>
              </a:rPr>
              <a:t>nhật, biên soạn chương trình, giáo trình được công nhận cấp quốc gia.</a:t>
            </a:r>
            <a:endParaRPr lang="en-US" sz="2000" dirty="0">
              <a:solidFill>
                <a:srgbClr val="002060"/>
              </a:solidFill>
              <a:latin typeface="Times New Roman" pitchFamily="18" charset="0"/>
              <a:cs typeface="Times New Roman" pitchFamily="18" charset="0"/>
            </a:endParaRPr>
          </a:p>
          <a:p>
            <a:pPr marL="228600" lvl="0" indent="-228600" algn="just">
              <a:buNone/>
            </a:pPr>
            <a:r>
              <a:rPr lang="pt-BR" sz="2000" dirty="0" smtClean="0">
                <a:solidFill>
                  <a:srgbClr val="002060"/>
                </a:solidFill>
                <a:latin typeface="Times New Roman" pitchFamily="18" charset="0"/>
                <a:cs typeface="Times New Roman" pitchFamily="18" charset="0"/>
              </a:rPr>
              <a:t>-	Đảm </a:t>
            </a:r>
            <a:r>
              <a:rPr lang="pt-BR" sz="2000" dirty="0">
                <a:solidFill>
                  <a:srgbClr val="002060"/>
                </a:solidFill>
                <a:latin typeface="Times New Roman" pitchFamily="18" charset="0"/>
                <a:cs typeface="Times New Roman" pitchFamily="18" charset="0"/>
              </a:rPr>
              <a:t>bảo đủ số lượng GV đạt chuẩn. </a:t>
            </a:r>
            <a:endParaRPr lang="pt-BR" sz="2000" dirty="0" smtClean="0">
              <a:solidFill>
                <a:srgbClr val="002060"/>
              </a:solidFill>
              <a:latin typeface="Times New Roman" pitchFamily="18" charset="0"/>
              <a:cs typeface="Times New Roman" pitchFamily="18" charset="0"/>
            </a:endParaRPr>
          </a:p>
          <a:p>
            <a:pPr marL="228600" lvl="0" indent="-228600" algn="just">
              <a:buNone/>
            </a:pPr>
            <a:r>
              <a:rPr lang="pt-BR" sz="2000" dirty="0" smtClean="0">
                <a:solidFill>
                  <a:srgbClr val="002060"/>
                </a:solidFill>
                <a:latin typeface="Times New Roman" pitchFamily="18" charset="0"/>
                <a:cs typeface="Times New Roman" pitchFamily="18" charset="0"/>
              </a:rPr>
              <a:t>-	NCKH</a:t>
            </a:r>
            <a:r>
              <a:rPr lang="pt-BR" sz="2000" dirty="0">
                <a:solidFill>
                  <a:srgbClr val="002060"/>
                </a:solidFill>
                <a:latin typeface="Times New Roman" pitchFamily="18" charset="0"/>
                <a:cs typeface="Times New Roman" pitchFamily="18" charset="0"/>
              </a:rPr>
              <a:t>: phát triển hoạt động NCKH theo hướng ứng dụng chuyển giao CN, ưu tiên tập trung nghiên cứu chương trình </a:t>
            </a:r>
            <a:r>
              <a:rPr lang="pt-BR" sz="2000" dirty="0" smtClean="0">
                <a:solidFill>
                  <a:srgbClr val="002060"/>
                </a:solidFill>
                <a:latin typeface="Times New Roman" pitchFamily="18" charset="0"/>
                <a:cs typeface="Times New Roman" pitchFamily="18" charset="0"/>
              </a:rPr>
              <a:t>Cơ </a:t>
            </a:r>
            <a:r>
              <a:rPr lang="pt-BR" sz="2000" dirty="0">
                <a:solidFill>
                  <a:srgbClr val="002060"/>
                </a:solidFill>
                <a:latin typeface="Times New Roman" pitchFamily="18" charset="0"/>
                <a:cs typeface="Times New Roman" pitchFamily="18" charset="0"/>
              </a:rPr>
              <a:t>khí và </a:t>
            </a:r>
            <a:r>
              <a:rPr lang="pt-BR" sz="2000" dirty="0" smtClean="0">
                <a:solidFill>
                  <a:srgbClr val="002060"/>
                </a:solidFill>
                <a:latin typeface="Times New Roman" pitchFamily="18" charset="0"/>
                <a:cs typeface="Times New Roman" pitchFamily="18" charset="0"/>
              </a:rPr>
              <a:t>Tự </a:t>
            </a:r>
            <a:r>
              <a:rPr lang="pt-BR" sz="2000" dirty="0">
                <a:solidFill>
                  <a:srgbClr val="002060"/>
                </a:solidFill>
                <a:latin typeface="Times New Roman" pitchFamily="18" charset="0"/>
                <a:cs typeface="Times New Roman" pitchFamily="18" charset="0"/>
              </a:rPr>
              <a:t>động hóa, chương trình </a:t>
            </a:r>
            <a:r>
              <a:rPr lang="pt-BR" sz="2000" dirty="0" smtClean="0">
                <a:solidFill>
                  <a:srgbClr val="002060"/>
                </a:solidFill>
                <a:latin typeface="Times New Roman" pitchFamily="18" charset="0"/>
                <a:cs typeface="Times New Roman" pitchFamily="18" charset="0"/>
              </a:rPr>
              <a:t>Điện-Điện </a:t>
            </a:r>
            <a:r>
              <a:rPr lang="pt-BR" sz="2000" dirty="0">
                <a:solidFill>
                  <a:srgbClr val="002060"/>
                </a:solidFill>
                <a:latin typeface="Times New Roman" pitchFamily="18" charset="0"/>
                <a:cs typeface="Times New Roman" pitchFamily="18" charset="0"/>
              </a:rPr>
              <a:t>tử và </a:t>
            </a:r>
            <a:r>
              <a:rPr lang="pt-BR" sz="2000" dirty="0" smtClean="0">
                <a:solidFill>
                  <a:srgbClr val="002060"/>
                </a:solidFill>
                <a:latin typeface="Times New Roman" pitchFamily="18" charset="0"/>
                <a:cs typeface="Times New Roman" pitchFamily="18" charset="0"/>
              </a:rPr>
              <a:t>Công </a:t>
            </a:r>
            <a:r>
              <a:rPr lang="pt-BR" sz="2000" dirty="0">
                <a:solidFill>
                  <a:srgbClr val="002060"/>
                </a:solidFill>
                <a:latin typeface="Times New Roman" pitchFamily="18" charset="0"/>
                <a:cs typeface="Times New Roman" pitchFamily="18" charset="0"/>
              </a:rPr>
              <a:t>nghệ thông tin. </a:t>
            </a:r>
            <a:endParaRPr lang="en-US" sz="2000" dirty="0">
              <a:solidFill>
                <a:srgbClr val="002060"/>
              </a:solidFill>
              <a:latin typeface="Times New Roman" pitchFamily="18" charset="0"/>
              <a:cs typeface="Times New Roman" pitchFamily="18" charset="0"/>
            </a:endParaRPr>
          </a:p>
          <a:p>
            <a:pPr marL="228600" lvl="0" indent="-228600" algn="just">
              <a:buNone/>
            </a:pPr>
            <a:r>
              <a:rPr lang="pt-BR" sz="2000" dirty="0" smtClean="0">
                <a:solidFill>
                  <a:srgbClr val="002060"/>
                </a:solidFill>
                <a:latin typeface="Times New Roman" pitchFamily="18" charset="0"/>
                <a:cs typeface="Times New Roman" pitchFamily="18" charset="0"/>
              </a:rPr>
              <a:t>-	Vận </a:t>
            </a:r>
            <a:r>
              <a:rPr lang="pt-BR" sz="2000" dirty="0">
                <a:solidFill>
                  <a:srgbClr val="002060"/>
                </a:solidFill>
                <a:latin typeface="Times New Roman" pitchFamily="18" charset="0"/>
                <a:cs typeface="Times New Roman" pitchFamily="18" charset="0"/>
              </a:rPr>
              <a:t>hành hệ thống quản lý, đảm bảo chất lượng</a:t>
            </a:r>
            <a:r>
              <a:rPr lang="es-ES" sz="2000" dirty="0">
                <a:solidFill>
                  <a:srgbClr val="002060"/>
                </a:solidFill>
                <a:latin typeface="Times New Roman" pitchFamily="18" charset="0"/>
                <a:cs typeface="Times New Roman" pitchFamily="18" charset="0"/>
              </a:rPr>
              <a:t> TCVN ISO 9001:2015 </a:t>
            </a:r>
            <a:r>
              <a:rPr lang="es-ES" sz="2000" dirty="0" err="1">
                <a:solidFill>
                  <a:srgbClr val="002060"/>
                </a:solidFill>
                <a:latin typeface="Times New Roman" pitchFamily="18" charset="0"/>
                <a:cs typeface="Times New Roman" pitchFamily="18" charset="0"/>
              </a:rPr>
              <a:t>theo</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mô</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hình</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khung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của</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Tổng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cục</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Dạy</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nghề</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năm</a:t>
            </a:r>
            <a:r>
              <a:rPr lang="es-ES" sz="2000" dirty="0">
                <a:solidFill>
                  <a:srgbClr val="002060"/>
                </a:solidFill>
                <a:latin typeface="Times New Roman" pitchFamily="18" charset="0"/>
                <a:cs typeface="Times New Roman" pitchFamily="18" charset="0"/>
              </a:rPr>
              <a:t> 2014.</a:t>
            </a:r>
            <a:endParaRPr lang="en-US" sz="2000" dirty="0">
              <a:solidFill>
                <a:srgbClr val="002060"/>
              </a:solidFill>
              <a:latin typeface="Times New Roman" pitchFamily="18" charset="0"/>
              <a:cs typeface="Times New Roman" pitchFamily="18" charset="0"/>
            </a:endParaRPr>
          </a:p>
          <a:p>
            <a:pPr marL="228600" lvl="0" indent="-228600" algn="just">
              <a:buNone/>
            </a:pPr>
            <a:r>
              <a:rPr lang="es-ES" sz="2000" dirty="0" smtClean="0">
                <a:solidFill>
                  <a:srgbClr val="002060"/>
                </a:solidFill>
                <a:latin typeface="Times New Roman" pitchFamily="18" charset="0"/>
                <a:cs typeface="Times New Roman" pitchFamily="18" charset="0"/>
              </a:rPr>
              <a:t>-	</a:t>
            </a:r>
            <a:r>
              <a:rPr lang="es-ES" sz="2000" dirty="0" err="1" smtClean="0">
                <a:solidFill>
                  <a:srgbClr val="002060"/>
                </a:solidFill>
                <a:latin typeface="Times New Roman" pitchFamily="18" charset="0"/>
                <a:cs typeface="Times New Roman" pitchFamily="18" charset="0"/>
              </a:rPr>
              <a:t>Phấn</a:t>
            </a:r>
            <a:r>
              <a:rPr lang="es-ES" sz="2000" dirty="0" smtClean="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đấu</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đạt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cấp</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độ</a:t>
            </a:r>
            <a:r>
              <a:rPr lang="es-ES" sz="2000" dirty="0">
                <a:solidFill>
                  <a:srgbClr val="002060"/>
                </a:solidFill>
                <a:latin typeface="Times New Roman" pitchFamily="18" charset="0"/>
                <a:cs typeface="Times New Roman" pitchFamily="18" charset="0"/>
              </a:rPr>
              <a:t> 3 </a:t>
            </a:r>
            <a:r>
              <a:rPr lang="es-ES" sz="2000" dirty="0" err="1">
                <a:solidFill>
                  <a:srgbClr val="002060"/>
                </a:solidFill>
                <a:latin typeface="Times New Roman" pitchFamily="18" charset="0"/>
                <a:cs typeface="Times New Roman" pitchFamily="18" charset="0"/>
              </a:rPr>
              <a:t>tiêu</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chuẩn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kiểm</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định</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chất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lượng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trường</a:t>
            </a:r>
            <a:r>
              <a:rPr lang="es-ES" sz="2000" dirty="0">
                <a:solidFill>
                  <a:srgbClr val="002060"/>
                </a:solidFill>
                <a:latin typeface="Times New Roman" pitchFamily="18" charset="0"/>
                <a:cs typeface="Times New Roman" pitchFamily="18" charset="0"/>
              </a:rPr>
              <a:t> CĐ </a:t>
            </a:r>
            <a:r>
              <a:rPr lang="es-ES" sz="2000" dirty="0" err="1" smtClean="0">
                <a:solidFill>
                  <a:srgbClr val="002060"/>
                </a:solidFill>
                <a:latin typeface="Times New Roman" pitchFamily="18" charset="0"/>
                <a:cs typeface="Times New Roman" pitchFamily="18" charset="0"/>
              </a:rPr>
              <a:t>nghề</a:t>
            </a:r>
            <a:r>
              <a:rPr lang="es-ES" sz="2000" dirty="0" smtClean="0">
                <a:solidFill>
                  <a:srgbClr val="002060"/>
                </a:solidFill>
                <a:latin typeface="Times New Roman" pitchFamily="18" charset="0"/>
                <a:cs typeface="Times New Roman" pitchFamily="18" charset="0"/>
              </a:rPr>
              <a:t>. </a:t>
            </a:r>
            <a:endParaRPr lang="en-US" sz="2000" dirty="0">
              <a:solidFill>
                <a:srgbClr val="002060"/>
              </a:solidFill>
              <a:latin typeface="Times New Roman" pitchFamily="18" charset="0"/>
              <a:cs typeface="Times New Roman" pitchFamily="18" charset="0"/>
            </a:endParaRPr>
          </a:p>
        </p:txBody>
      </p:sp>
      <p:sp>
        <p:nvSpPr>
          <p:cNvPr id="5" name="Title 1"/>
          <p:cNvSpPr txBox="1">
            <a:spLocks/>
          </p:cNvSpPr>
          <p:nvPr/>
        </p:nvSpPr>
        <p:spPr>
          <a:xfrm>
            <a:off x="152400" y="304800"/>
            <a:ext cx="8610600" cy="1295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tabLst>
                <a:tab pos="1706563" algn="l"/>
              </a:tabLst>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2:	</a:t>
            </a:r>
            <a:r>
              <a:rPr lang="vi-VN" b="1" dirty="0" smtClean="0">
                <a:solidFill>
                  <a:srgbClr val="FF0000"/>
                </a:solidFill>
                <a:latin typeface="Times New Roman" panose="02020603050405020304" pitchFamily="18" charset="0"/>
                <a:cs typeface="Times New Roman" panose="02020603050405020304" pitchFamily="18" charset="0"/>
              </a:rPr>
              <a:t>Nhu </a:t>
            </a:r>
            <a:r>
              <a:rPr lang="vi-VN" b="1" dirty="0">
                <a:solidFill>
                  <a:srgbClr val="FF0000"/>
                </a:solidFill>
                <a:latin typeface="Times New Roman" panose="02020603050405020304" pitchFamily="18" charset="0"/>
                <a:cs typeface="Times New Roman" panose="02020603050405020304" pitchFamily="18" charset="0"/>
              </a:rPr>
              <a:t>cầu xây dựng và phát </a:t>
            </a:r>
            <a:r>
              <a:rPr lang="vi-VN" b="1" dirty="0" smtClean="0">
                <a:solidFill>
                  <a:srgbClr val="FF0000"/>
                </a:solidFill>
                <a:latin typeface="Times New Roman" panose="02020603050405020304" pitchFamily="18" charset="0"/>
                <a:cs typeface="Times New Roman" panose="02020603050405020304" pitchFamily="18" charset="0"/>
              </a:rPr>
              <a:t>triển</a:t>
            </a:r>
            <a:r>
              <a:rPr lang="en-US" b="1" dirty="0" smtClean="0">
                <a:solidFill>
                  <a:srgbClr val="FF0000"/>
                </a:solidFill>
                <a:latin typeface="Times New Roman" panose="02020603050405020304" pitchFamily="18" charset="0"/>
                <a:cs typeface="Times New Roman" panose="02020603050405020304" pitchFamily="18" charset="0"/>
              </a:rPr>
              <a:t/>
            </a:r>
            <a:br>
              <a:rPr lang="en-US" b="1" dirty="0" smtClean="0">
                <a:solidFill>
                  <a:srgbClr val="FF0000"/>
                </a:solidFill>
                <a:latin typeface="Times New Roman" panose="02020603050405020304" pitchFamily="18" charset="0"/>
                <a:cs typeface="Times New Roman" panose="02020603050405020304" pitchFamily="18" charset="0"/>
              </a:rPr>
            </a:br>
            <a:r>
              <a:rPr lang="en-US" b="1" dirty="0" smtClean="0">
                <a:solidFill>
                  <a:srgbClr val="FF0000"/>
                </a:solidFill>
                <a:latin typeface="Times New Roman" panose="02020603050405020304" pitchFamily="18" charset="0"/>
                <a:cs typeface="Times New Roman" panose="02020603050405020304" pitchFamily="18" charset="0"/>
              </a:rPr>
              <a:t>	</a:t>
            </a:r>
            <a:r>
              <a:rPr lang="vi-VN" b="1" dirty="0" smtClean="0">
                <a:solidFill>
                  <a:srgbClr val="FF0000"/>
                </a:solidFill>
                <a:latin typeface="Times New Roman" panose="02020603050405020304" pitchFamily="18" charset="0"/>
                <a:cs typeface="Times New Roman" panose="02020603050405020304" pitchFamily="18" charset="0"/>
              </a:rPr>
              <a:t>thành </a:t>
            </a:r>
            <a:r>
              <a:rPr lang="vi-VN" b="1" dirty="0">
                <a:solidFill>
                  <a:srgbClr val="FF0000"/>
                </a:solidFill>
                <a:latin typeface="Times New Roman" panose="02020603050405020304" pitchFamily="18" charset="0"/>
                <a:cs typeface="Times New Roman" panose="02020603050405020304" pitchFamily="18" charset="0"/>
              </a:rPr>
              <a:t>trường </a:t>
            </a:r>
            <a:r>
              <a:rPr lang="vi-VN" b="1" dirty="0" smtClean="0">
                <a:solidFill>
                  <a:srgbClr val="FF0000"/>
                </a:solidFill>
                <a:latin typeface="Times New Roman" panose="02020603050405020304" pitchFamily="18" charset="0"/>
                <a:cs typeface="Times New Roman" panose="02020603050405020304" pitchFamily="18" charset="0"/>
              </a:rPr>
              <a:t>CLC</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40211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447800"/>
            <a:ext cx="8839200" cy="5029200"/>
          </a:xfrm>
        </p:spPr>
        <p:txBody>
          <a:bodyPr>
            <a:normAutofit fontScale="92500"/>
          </a:bodyPr>
          <a:lstStyle/>
          <a:p>
            <a:pPr>
              <a:buFont typeface="Wingdings" pitchFamily="2" charset="2"/>
              <a:buChar char="ü"/>
            </a:pPr>
            <a:r>
              <a:rPr lang="es-ES" sz="2600" b="1" i="1" dirty="0" err="1">
                <a:solidFill>
                  <a:srgbClr val="002060"/>
                </a:solidFill>
                <a:latin typeface="Times New Roman" pitchFamily="18" charset="0"/>
                <a:cs typeface="Times New Roman" pitchFamily="18" charset="0"/>
              </a:rPr>
              <a:t>Đến</a:t>
            </a:r>
            <a:r>
              <a:rPr lang="es-ES" sz="2600" b="1" i="1" dirty="0">
                <a:solidFill>
                  <a:srgbClr val="002060"/>
                </a:solidFill>
                <a:latin typeface="Times New Roman" pitchFamily="18" charset="0"/>
                <a:cs typeface="Times New Roman" pitchFamily="18" charset="0"/>
              </a:rPr>
              <a:t> </a:t>
            </a:r>
            <a:r>
              <a:rPr lang="es-ES" sz="2600" b="1" i="1" dirty="0" err="1">
                <a:solidFill>
                  <a:srgbClr val="002060"/>
                </a:solidFill>
                <a:latin typeface="Times New Roman" pitchFamily="18" charset="0"/>
                <a:cs typeface="Times New Roman" pitchFamily="18" charset="0"/>
              </a:rPr>
              <a:t>năm</a:t>
            </a:r>
            <a:r>
              <a:rPr lang="es-ES" sz="2600" b="1" i="1" dirty="0">
                <a:solidFill>
                  <a:srgbClr val="002060"/>
                </a:solidFill>
                <a:latin typeface="Times New Roman" pitchFamily="18" charset="0"/>
                <a:cs typeface="Times New Roman" pitchFamily="18" charset="0"/>
              </a:rPr>
              <a:t> 2022:</a:t>
            </a:r>
            <a:endParaRPr lang="en-US" sz="2600" dirty="0">
              <a:solidFill>
                <a:srgbClr val="002060"/>
              </a:solidFill>
              <a:latin typeface="Times New Roman" pitchFamily="18" charset="0"/>
              <a:cs typeface="Times New Roman" pitchFamily="18" charset="0"/>
            </a:endParaRPr>
          </a:p>
          <a:p>
            <a:pPr marL="228600" indent="-228600" algn="just">
              <a:buNone/>
            </a:pPr>
            <a:r>
              <a:rPr lang="es-ES" sz="2000" smtClean="0">
                <a:solidFill>
                  <a:srgbClr val="002060"/>
                </a:solidFill>
                <a:latin typeface="Times New Roman" pitchFamily="18" charset="0"/>
                <a:cs typeface="Times New Roman" pitchFamily="18" charset="0"/>
              </a:rPr>
              <a:t>-	Hoàn </a:t>
            </a:r>
            <a:r>
              <a:rPr lang="es-ES" sz="2000" dirty="0" err="1">
                <a:solidFill>
                  <a:srgbClr val="002060"/>
                </a:solidFill>
                <a:latin typeface="Times New Roman" pitchFamily="18" charset="0"/>
                <a:cs typeface="Times New Roman" pitchFamily="18" charset="0"/>
              </a:rPr>
              <a:t>thiện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cơ</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sở</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vật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chất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cơ</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sở</a:t>
            </a:r>
            <a:r>
              <a:rPr lang="es-ES" sz="2000" dirty="0">
                <a:solidFill>
                  <a:srgbClr val="002060"/>
                </a:solidFill>
                <a:latin typeface="Times New Roman" pitchFamily="18" charset="0"/>
                <a:cs typeface="Times New Roman" pitchFamily="18" charset="0"/>
              </a:rPr>
              <a:t> 2 </a:t>
            </a:r>
            <a:r>
              <a:rPr lang="es-ES" sz="2000" dirty="0" err="1">
                <a:solidFill>
                  <a:srgbClr val="002060"/>
                </a:solidFill>
                <a:latin typeface="Times New Roman" pitchFamily="18" charset="0"/>
                <a:cs typeface="Times New Roman" pitchFamily="18" charset="0"/>
              </a:rPr>
              <a:t>đưa</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vào</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hoạt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động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giảng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dạy</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khóa</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đầu</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tiên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với</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qui</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mô</a:t>
            </a:r>
            <a:r>
              <a:rPr lang="es-ES" sz="2000" dirty="0">
                <a:solidFill>
                  <a:srgbClr val="002060"/>
                </a:solidFill>
                <a:latin typeface="Times New Roman" pitchFamily="18" charset="0"/>
                <a:cs typeface="Times New Roman" pitchFamily="18" charset="0"/>
              </a:rPr>
              <a:t> 1.000 </a:t>
            </a:r>
            <a:r>
              <a:rPr lang="es-ES" sz="2000" dirty="0" smtClean="0">
                <a:solidFill>
                  <a:srgbClr val="002060"/>
                </a:solidFill>
                <a:latin typeface="Times New Roman" pitchFamily="18" charset="0"/>
                <a:cs typeface="Times New Roman" pitchFamily="18" charset="0"/>
              </a:rPr>
              <a:t>HS-SV.</a:t>
            </a:r>
            <a:endParaRPr lang="en-US" sz="2000" dirty="0">
              <a:solidFill>
                <a:srgbClr val="002060"/>
              </a:solidFill>
              <a:latin typeface="Times New Roman" pitchFamily="18" charset="0"/>
              <a:cs typeface="Times New Roman" pitchFamily="18" charset="0"/>
            </a:endParaRPr>
          </a:p>
          <a:p>
            <a:pPr marL="228600" indent="-228600" algn="just">
              <a:buNone/>
            </a:pPr>
            <a:r>
              <a:rPr lang="es-ES" sz="2000" smtClean="0">
                <a:solidFill>
                  <a:srgbClr val="002060"/>
                </a:solidFill>
                <a:latin typeface="Times New Roman" pitchFamily="18" charset="0"/>
                <a:cs typeface="Times New Roman" pitchFamily="18" charset="0"/>
              </a:rPr>
              <a:t>-	100</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nghề</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đào</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tạo</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đạt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tiêu</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chuẩn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kiểm</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định</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chất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lượng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chương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trình</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đào</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tạo</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trong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đó</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có</a:t>
            </a:r>
            <a:r>
              <a:rPr lang="es-ES" sz="2000" dirty="0">
                <a:solidFill>
                  <a:srgbClr val="002060"/>
                </a:solidFill>
                <a:latin typeface="Times New Roman" pitchFamily="18" charset="0"/>
                <a:cs typeface="Times New Roman" pitchFamily="18" charset="0"/>
              </a:rPr>
              <a:t> 30% </a:t>
            </a:r>
            <a:r>
              <a:rPr lang="es-ES" sz="2000" dirty="0" err="1">
                <a:solidFill>
                  <a:srgbClr val="002060"/>
                </a:solidFill>
                <a:latin typeface="Times New Roman" pitchFamily="18" charset="0"/>
                <a:cs typeface="Times New Roman" pitchFamily="18" charset="0"/>
              </a:rPr>
              <a:t>nghề</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trọng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điểm</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đạt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chuẩn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quốc</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gia</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chuẩn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khu</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vực</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và</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chuẩn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quốc</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tế</a:t>
            </a:r>
            <a:r>
              <a:rPr lang="es-ES" sz="2000" dirty="0">
                <a:solidFill>
                  <a:srgbClr val="002060"/>
                </a:solidFill>
                <a:latin typeface="Times New Roman" pitchFamily="18" charset="0"/>
                <a:cs typeface="Times New Roman" pitchFamily="18" charset="0"/>
              </a:rPr>
              <a:t>.  </a:t>
            </a:r>
            <a:endParaRPr lang="en-US" sz="2000" dirty="0" smtClean="0">
              <a:solidFill>
                <a:srgbClr val="002060"/>
              </a:solidFill>
              <a:latin typeface="Times New Roman" pitchFamily="18" charset="0"/>
              <a:cs typeface="Times New Roman" pitchFamily="18" charset="0"/>
            </a:endParaRPr>
          </a:p>
          <a:p>
            <a:pPr marL="228600" lvl="0" indent="-228600" algn="just">
              <a:buNone/>
            </a:pPr>
            <a:r>
              <a:rPr lang="es-ES" sz="2000" smtClean="0">
                <a:solidFill>
                  <a:srgbClr val="002060"/>
                </a:solidFill>
                <a:latin typeface="Times New Roman" pitchFamily="18" charset="0"/>
                <a:cs typeface="Times New Roman" pitchFamily="18" charset="0"/>
              </a:rPr>
              <a:t>-	Đảm </a:t>
            </a:r>
            <a:r>
              <a:rPr lang="es-ES" sz="2000" dirty="0" err="1" smtClean="0">
                <a:solidFill>
                  <a:srgbClr val="002060"/>
                </a:solidFill>
                <a:latin typeface="Times New Roman" pitchFamily="18" charset="0"/>
                <a:cs typeface="Times New Roman" pitchFamily="18" charset="0"/>
              </a:rPr>
              <a:t>bảo</a:t>
            </a:r>
            <a:r>
              <a:rPr lang="es-ES" sz="2000" dirty="0" smtClean="0">
                <a:solidFill>
                  <a:srgbClr val="002060"/>
                </a:solidFill>
                <a:latin typeface="Times New Roman" pitchFamily="18" charset="0"/>
                <a:cs typeface="Times New Roman" pitchFamily="18" charset="0"/>
              </a:rPr>
              <a:t> </a:t>
            </a:r>
            <a:r>
              <a:rPr lang="es-ES" sz="2000" dirty="0" err="1" smtClean="0">
                <a:solidFill>
                  <a:srgbClr val="002060"/>
                </a:solidFill>
                <a:latin typeface="Times New Roman" pitchFamily="18" charset="0"/>
                <a:cs typeface="Times New Roman" pitchFamily="18" charset="0"/>
              </a:rPr>
              <a:t>đủ</a:t>
            </a:r>
            <a:r>
              <a:rPr lang="es-ES" sz="2000" dirty="0" smtClean="0">
                <a:solidFill>
                  <a:srgbClr val="002060"/>
                </a:solidFill>
                <a:latin typeface="Times New Roman" pitchFamily="18" charset="0"/>
                <a:cs typeface="Times New Roman" pitchFamily="18" charset="0"/>
              </a:rPr>
              <a:t> </a:t>
            </a:r>
            <a:r>
              <a:rPr lang="es-ES" sz="2000" dirty="0" err="1" smtClean="0">
                <a:solidFill>
                  <a:srgbClr val="002060"/>
                </a:solidFill>
                <a:latin typeface="Times New Roman" pitchFamily="18" charset="0"/>
                <a:cs typeface="Times New Roman" pitchFamily="18" charset="0"/>
              </a:rPr>
              <a:t>điều</a:t>
            </a:r>
            <a:r>
              <a:rPr lang="es-ES" sz="2000" dirty="0" smtClean="0">
                <a:solidFill>
                  <a:srgbClr val="002060"/>
                </a:solidFill>
                <a:latin typeface="Times New Roman" pitchFamily="18" charset="0"/>
                <a:cs typeface="Times New Roman" pitchFamily="18" charset="0"/>
              </a:rPr>
              <a:t> </a:t>
            </a:r>
            <a:r>
              <a:rPr lang="es-ES" sz="2000" dirty="0" err="1" smtClean="0">
                <a:solidFill>
                  <a:srgbClr val="002060"/>
                </a:solidFill>
                <a:latin typeface="Times New Roman" pitchFamily="18" charset="0"/>
                <a:cs typeface="Times New Roman" pitchFamily="18" charset="0"/>
              </a:rPr>
              <a:t>kiện</a:t>
            </a:r>
            <a:r>
              <a:rPr lang="es-ES" sz="2000" dirty="0" smtClean="0">
                <a:solidFill>
                  <a:srgbClr val="002060"/>
                </a:solidFill>
                <a:latin typeface="Times New Roman" pitchFamily="18" charset="0"/>
                <a:cs typeface="Times New Roman" pitchFamily="18" charset="0"/>
              </a:rPr>
              <a:t> </a:t>
            </a:r>
            <a:r>
              <a:rPr lang="es-ES" sz="2000" dirty="0" err="1" smtClean="0">
                <a:solidFill>
                  <a:srgbClr val="002060"/>
                </a:solidFill>
                <a:latin typeface="Times New Roman" pitchFamily="18" charset="0"/>
                <a:cs typeface="Times New Roman" pitchFamily="18" charset="0"/>
              </a:rPr>
              <a:t>đào</a:t>
            </a:r>
            <a:r>
              <a:rPr lang="es-ES" sz="2000" dirty="0" smtClean="0">
                <a:solidFill>
                  <a:srgbClr val="002060"/>
                </a:solidFill>
                <a:latin typeface="Times New Roman" pitchFamily="18" charset="0"/>
                <a:cs typeface="Times New Roman" pitchFamily="18" charset="0"/>
              </a:rPr>
              <a:t> </a:t>
            </a:r>
            <a:r>
              <a:rPr lang="es-ES" sz="2000" dirty="0" err="1" smtClean="0">
                <a:solidFill>
                  <a:srgbClr val="002060"/>
                </a:solidFill>
                <a:latin typeface="Times New Roman" pitchFamily="18" charset="0"/>
                <a:cs typeface="Times New Roman" pitchFamily="18" charset="0"/>
              </a:rPr>
              <a:t>tạo</a:t>
            </a:r>
            <a:r>
              <a:rPr lang="es-ES" sz="2000" dirty="0" smtClean="0">
                <a:solidFill>
                  <a:srgbClr val="002060"/>
                </a:solidFill>
                <a:latin typeface="Times New Roman" pitchFamily="18" charset="0"/>
                <a:cs typeface="Times New Roman" pitchFamily="18" charset="0"/>
              </a:rPr>
              <a:t> </a:t>
            </a:r>
            <a:r>
              <a:rPr lang="es-ES" sz="2000" b="1" dirty="0" smtClean="0">
                <a:solidFill>
                  <a:srgbClr val="002060"/>
                </a:solidFill>
                <a:latin typeface="Times New Roman" pitchFamily="18" charset="0"/>
                <a:cs typeface="Times New Roman" pitchFamily="18" charset="0"/>
              </a:rPr>
              <a:t>18 </a:t>
            </a:r>
            <a:r>
              <a:rPr lang="es-ES" sz="2000" dirty="0" err="1" smtClean="0">
                <a:solidFill>
                  <a:srgbClr val="002060"/>
                </a:solidFill>
                <a:latin typeface="Times New Roman" pitchFamily="18" charset="0"/>
                <a:cs typeface="Times New Roman" pitchFamily="18" charset="0"/>
              </a:rPr>
              <a:t>nghề</a:t>
            </a:r>
            <a:r>
              <a:rPr lang="es-ES" sz="2000" dirty="0" smtClean="0">
                <a:solidFill>
                  <a:srgbClr val="002060"/>
                </a:solidFill>
                <a:latin typeface="Times New Roman" pitchFamily="18" charset="0"/>
                <a:cs typeface="Times New Roman" pitchFamily="18" charset="0"/>
              </a:rPr>
              <a:t> </a:t>
            </a:r>
            <a:r>
              <a:rPr lang="es-ES" sz="2000" dirty="0" err="1" smtClean="0">
                <a:solidFill>
                  <a:srgbClr val="002060"/>
                </a:solidFill>
                <a:latin typeface="Times New Roman" pitchFamily="18" charset="0"/>
                <a:cs typeface="Times New Roman" pitchFamily="18" charset="0"/>
              </a:rPr>
              <a:t>trọng</a:t>
            </a:r>
            <a:r>
              <a:rPr lang="es-ES" sz="2000" dirty="0" smtClean="0">
                <a:solidFill>
                  <a:srgbClr val="002060"/>
                </a:solidFill>
                <a:latin typeface="Times New Roman" pitchFamily="18" charset="0"/>
                <a:cs typeface="Times New Roman" pitchFamily="18" charset="0"/>
              </a:rPr>
              <a:t> </a:t>
            </a:r>
            <a:r>
              <a:rPr lang="es-ES" sz="2000" dirty="0" err="1" smtClean="0">
                <a:solidFill>
                  <a:srgbClr val="002060"/>
                </a:solidFill>
                <a:latin typeface="Times New Roman" pitchFamily="18" charset="0"/>
                <a:cs typeface="Times New Roman" pitchFamily="18" charset="0"/>
              </a:rPr>
              <a:t>điểm</a:t>
            </a:r>
            <a:r>
              <a:rPr lang="es-ES" sz="2000" dirty="0" smtClean="0">
                <a:solidFill>
                  <a:srgbClr val="002060"/>
                </a:solidFill>
                <a:latin typeface="Times New Roman" pitchFamily="18" charset="0"/>
                <a:cs typeface="Times New Roman" pitchFamily="18" charset="0"/>
              </a:rPr>
              <a:t> (</a:t>
            </a:r>
            <a:r>
              <a:rPr lang="es-ES" sz="2000" dirty="0" err="1" smtClean="0">
                <a:solidFill>
                  <a:srgbClr val="002060"/>
                </a:solidFill>
                <a:latin typeface="Times New Roman" pitchFamily="18" charset="0"/>
                <a:cs typeface="Times New Roman" pitchFamily="18" charset="0"/>
              </a:rPr>
              <a:t>Quyết</a:t>
            </a:r>
            <a:r>
              <a:rPr lang="es-ES" sz="2000" dirty="0" smtClean="0">
                <a:solidFill>
                  <a:srgbClr val="002060"/>
                </a:solidFill>
                <a:latin typeface="Times New Roman" pitchFamily="18" charset="0"/>
                <a:cs typeface="Times New Roman" pitchFamily="18" charset="0"/>
              </a:rPr>
              <a:t> </a:t>
            </a:r>
            <a:r>
              <a:rPr lang="es-ES" sz="2000" dirty="0" err="1" smtClean="0">
                <a:solidFill>
                  <a:srgbClr val="002060"/>
                </a:solidFill>
                <a:latin typeface="Times New Roman" pitchFamily="18" charset="0"/>
                <a:cs typeface="Times New Roman" pitchFamily="18" charset="0"/>
              </a:rPr>
              <a:t>định</a:t>
            </a:r>
            <a:r>
              <a:rPr lang="es-ES" sz="2000" dirty="0" smtClean="0">
                <a:solidFill>
                  <a:srgbClr val="002060"/>
                </a:solidFill>
                <a:latin typeface="Times New Roman" pitchFamily="18" charset="0"/>
                <a:cs typeface="Times New Roman" pitchFamily="18" charset="0"/>
              </a:rPr>
              <a:t> </a:t>
            </a:r>
            <a:r>
              <a:rPr lang="es-ES" sz="2000" dirty="0" err="1" smtClean="0">
                <a:solidFill>
                  <a:srgbClr val="002060"/>
                </a:solidFill>
                <a:latin typeface="Times New Roman" pitchFamily="18" charset="0"/>
                <a:cs typeface="Times New Roman" pitchFamily="18" charset="0"/>
              </a:rPr>
              <a:t>số</a:t>
            </a:r>
            <a:r>
              <a:rPr lang="es-ES" sz="2000" dirty="0" smtClean="0">
                <a:solidFill>
                  <a:srgbClr val="002060"/>
                </a:solidFill>
                <a:latin typeface="Times New Roman" pitchFamily="18" charset="0"/>
                <a:cs typeface="Times New Roman" pitchFamily="18" charset="0"/>
              </a:rPr>
              <a:t> 854/QĐ-BLĐTBXH </a:t>
            </a:r>
            <a:r>
              <a:rPr lang="es-ES" sz="2000" dirty="0" err="1" smtClean="0">
                <a:solidFill>
                  <a:srgbClr val="002060"/>
                </a:solidFill>
                <a:latin typeface="Times New Roman" pitchFamily="18" charset="0"/>
                <a:cs typeface="Times New Roman" pitchFamily="18" charset="0"/>
              </a:rPr>
              <a:t>ngày</a:t>
            </a:r>
            <a:r>
              <a:rPr lang="es-ES" sz="2000" dirty="0" smtClean="0">
                <a:solidFill>
                  <a:srgbClr val="002060"/>
                </a:solidFill>
                <a:latin typeface="Times New Roman" pitchFamily="18" charset="0"/>
                <a:cs typeface="Times New Roman" pitchFamily="18" charset="0"/>
              </a:rPr>
              <a:t> 06 </a:t>
            </a:r>
            <a:r>
              <a:rPr lang="es-ES" sz="2000" dirty="0" err="1" smtClean="0">
                <a:solidFill>
                  <a:srgbClr val="002060"/>
                </a:solidFill>
                <a:latin typeface="Times New Roman" pitchFamily="18" charset="0"/>
                <a:cs typeface="Times New Roman" pitchFamily="18" charset="0"/>
              </a:rPr>
              <a:t>tháng</a:t>
            </a:r>
            <a:r>
              <a:rPr lang="es-ES" sz="2000" dirty="0" smtClean="0">
                <a:solidFill>
                  <a:srgbClr val="002060"/>
                </a:solidFill>
                <a:latin typeface="Times New Roman" pitchFamily="18" charset="0"/>
                <a:cs typeface="Times New Roman" pitchFamily="18" charset="0"/>
              </a:rPr>
              <a:t> 6 </a:t>
            </a:r>
            <a:r>
              <a:rPr lang="es-ES" sz="2000" dirty="0" err="1" smtClean="0">
                <a:solidFill>
                  <a:srgbClr val="002060"/>
                </a:solidFill>
                <a:latin typeface="Times New Roman" pitchFamily="18" charset="0"/>
                <a:cs typeface="Times New Roman" pitchFamily="18" charset="0"/>
              </a:rPr>
              <a:t>năm</a:t>
            </a:r>
            <a:r>
              <a:rPr lang="es-ES" sz="2000" dirty="0" smtClean="0">
                <a:solidFill>
                  <a:srgbClr val="002060"/>
                </a:solidFill>
                <a:latin typeface="Times New Roman" pitchFamily="18" charset="0"/>
                <a:cs typeface="Times New Roman" pitchFamily="18" charset="0"/>
              </a:rPr>
              <a:t> 2013) </a:t>
            </a:r>
            <a:r>
              <a:rPr lang="es-ES" sz="2000" dirty="0" err="1" smtClean="0">
                <a:solidFill>
                  <a:srgbClr val="002060"/>
                </a:solidFill>
                <a:latin typeface="Times New Roman" pitchFamily="18" charset="0"/>
                <a:cs typeface="Times New Roman" pitchFamily="18" charset="0"/>
              </a:rPr>
              <a:t>với</a:t>
            </a:r>
            <a:r>
              <a:rPr lang="es-ES" sz="2000" dirty="0" smtClean="0">
                <a:solidFill>
                  <a:srgbClr val="002060"/>
                </a:solidFill>
                <a:latin typeface="Times New Roman" pitchFamily="18" charset="0"/>
                <a:cs typeface="Times New Roman" pitchFamily="18" charset="0"/>
              </a:rPr>
              <a:t> </a:t>
            </a:r>
            <a:r>
              <a:rPr lang="es-ES" sz="2000" dirty="0" err="1" smtClean="0">
                <a:solidFill>
                  <a:srgbClr val="002060"/>
                </a:solidFill>
                <a:latin typeface="Times New Roman" pitchFamily="18" charset="0"/>
                <a:cs typeface="Times New Roman" pitchFamily="18" charset="0"/>
              </a:rPr>
              <a:t>các</a:t>
            </a:r>
            <a:r>
              <a:rPr lang="es-ES" sz="2000" dirty="0" smtClean="0">
                <a:solidFill>
                  <a:srgbClr val="002060"/>
                </a:solidFill>
                <a:latin typeface="Times New Roman" pitchFamily="18" charset="0"/>
                <a:cs typeface="Times New Roman" pitchFamily="18" charset="0"/>
              </a:rPr>
              <a:t> </a:t>
            </a:r>
            <a:r>
              <a:rPr lang="es-ES" sz="2000" dirty="0" err="1" smtClean="0">
                <a:solidFill>
                  <a:srgbClr val="002060"/>
                </a:solidFill>
                <a:latin typeface="Times New Roman" pitchFamily="18" charset="0"/>
                <a:cs typeface="Times New Roman" pitchFamily="18" charset="0"/>
              </a:rPr>
              <a:t>cấp</a:t>
            </a:r>
            <a:r>
              <a:rPr lang="es-ES" sz="2000" dirty="0" smtClean="0">
                <a:solidFill>
                  <a:srgbClr val="002060"/>
                </a:solidFill>
                <a:latin typeface="Times New Roman" pitchFamily="18" charset="0"/>
                <a:cs typeface="Times New Roman" pitchFamily="18" charset="0"/>
              </a:rPr>
              <a:t> </a:t>
            </a:r>
            <a:r>
              <a:rPr lang="es-ES" sz="2000" dirty="0" err="1" smtClean="0">
                <a:solidFill>
                  <a:srgbClr val="002060"/>
                </a:solidFill>
                <a:latin typeface="Times New Roman" pitchFamily="18" charset="0"/>
                <a:cs typeface="Times New Roman" pitchFamily="18" charset="0"/>
              </a:rPr>
              <a:t>độ</a:t>
            </a:r>
            <a:r>
              <a:rPr lang="es-ES" sz="2000" dirty="0" smtClean="0">
                <a:solidFill>
                  <a:srgbClr val="002060"/>
                </a:solidFill>
                <a:latin typeface="Times New Roman" pitchFamily="18" charset="0"/>
                <a:cs typeface="Times New Roman" pitchFamily="18" charset="0"/>
              </a:rPr>
              <a:t>:</a:t>
            </a:r>
            <a:endParaRPr lang="en-US" sz="2000" dirty="0" smtClean="0">
              <a:solidFill>
                <a:srgbClr val="002060"/>
              </a:solidFill>
              <a:latin typeface="Times New Roman" pitchFamily="18" charset="0"/>
              <a:cs typeface="Times New Roman" pitchFamily="18" charset="0"/>
            </a:endParaRPr>
          </a:p>
          <a:p>
            <a:pPr marL="457200" indent="-228600" algn="just">
              <a:buNone/>
            </a:pPr>
            <a:r>
              <a:rPr lang="es-ES" sz="2000" smtClean="0">
                <a:solidFill>
                  <a:srgbClr val="002060"/>
                </a:solidFill>
                <a:latin typeface="Times New Roman" pitchFamily="18" charset="0"/>
                <a:cs typeface="Times New Roman" pitchFamily="18" charset="0"/>
              </a:rPr>
              <a:t>+	Cấp </a:t>
            </a:r>
            <a:r>
              <a:rPr lang="es-ES" sz="2000" dirty="0" err="1">
                <a:solidFill>
                  <a:srgbClr val="002060"/>
                </a:solidFill>
                <a:latin typeface="Times New Roman" pitchFamily="18" charset="0"/>
                <a:cs typeface="Times New Roman" pitchFamily="18" charset="0"/>
              </a:rPr>
              <a:t>Quốc</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gia</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Quản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trị</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mạng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máy</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tính</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Công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nghệ</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thông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tin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Công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nghệ</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kỹ</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thuật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cơ</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khí</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Sửa</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chữa</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máy</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tàu</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thủy</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Điện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dân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dụng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Điện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tử</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dân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dụng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May</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thời</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trang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Lắp</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đặt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thiết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bị</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lạnh</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Thiết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kế</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thời</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trang</a:t>
            </a:r>
            <a:r>
              <a:rPr lang="es-ES" sz="2000" dirty="0">
                <a:solidFill>
                  <a:srgbClr val="002060"/>
                </a:solidFill>
                <a:latin typeface="Times New Roman" pitchFamily="18" charset="0"/>
                <a:cs typeface="Times New Roman" pitchFamily="18" charset="0"/>
              </a:rPr>
              <a:t>.</a:t>
            </a:r>
            <a:endParaRPr lang="en-US" sz="2000" dirty="0">
              <a:solidFill>
                <a:srgbClr val="002060"/>
              </a:solidFill>
              <a:latin typeface="Times New Roman" pitchFamily="18" charset="0"/>
              <a:cs typeface="Times New Roman" pitchFamily="18" charset="0"/>
            </a:endParaRPr>
          </a:p>
          <a:p>
            <a:pPr marL="457200" indent="-228600" algn="just">
              <a:buNone/>
            </a:pPr>
            <a:r>
              <a:rPr lang="es-ES" sz="2000" smtClean="0">
                <a:solidFill>
                  <a:srgbClr val="002060"/>
                </a:solidFill>
                <a:latin typeface="Times New Roman" pitchFamily="18" charset="0"/>
                <a:cs typeface="Times New Roman" pitchFamily="18" charset="0"/>
              </a:rPr>
              <a:t>+	Cấp </a:t>
            </a:r>
            <a:r>
              <a:rPr lang="es-ES" sz="2000" dirty="0" err="1">
                <a:solidFill>
                  <a:srgbClr val="002060"/>
                </a:solidFill>
                <a:latin typeface="Times New Roman" pitchFamily="18" charset="0"/>
                <a:cs typeface="Times New Roman" pitchFamily="18" charset="0"/>
              </a:rPr>
              <a:t>khu</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vực</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Công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nghệ</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Hàn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Vận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hành</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sửa</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chữa</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thiết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bị</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lạnh</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Sửa</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chữa</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thiết</a:t>
            </a:r>
            <a:r>
              <a:rPr lang="es-ES" sz="2000" dirty="0">
                <a:solidFill>
                  <a:srgbClr val="002060"/>
                </a:solidFill>
                <a:latin typeface="Times New Roman" pitchFamily="18" charset="0"/>
                <a:cs typeface="Times New Roman" pitchFamily="18" charset="0"/>
              </a:rPr>
              <a:t> </a:t>
            </a:r>
            <a:r>
              <a:rPr lang="es-ES" sz="2000" err="1">
                <a:solidFill>
                  <a:srgbClr val="002060"/>
                </a:solidFill>
                <a:latin typeface="Times New Roman" pitchFamily="18" charset="0"/>
                <a:cs typeface="Times New Roman" pitchFamily="18" charset="0"/>
              </a:rPr>
              <a:t>bị</a:t>
            </a:r>
            <a:r>
              <a:rPr lang="es-ES" sz="2000">
                <a:solidFill>
                  <a:srgbClr val="002060"/>
                </a:solidFill>
                <a:latin typeface="Times New Roman" pitchFamily="18" charset="0"/>
                <a:cs typeface="Times New Roman" pitchFamily="18" charset="0"/>
              </a:rPr>
              <a:t> </a:t>
            </a:r>
            <a:r>
              <a:rPr lang="es-ES" sz="2000" smtClean="0">
                <a:solidFill>
                  <a:srgbClr val="002060"/>
                </a:solidFill>
                <a:latin typeface="Times New Roman" pitchFamily="18" charset="0"/>
                <a:cs typeface="Times New Roman" pitchFamily="18" charset="0"/>
              </a:rPr>
              <a:t>tự </a:t>
            </a:r>
            <a:r>
              <a:rPr lang="es-ES" sz="2000" dirty="0" err="1">
                <a:solidFill>
                  <a:srgbClr val="002060"/>
                </a:solidFill>
                <a:latin typeface="Times New Roman" pitchFamily="18" charset="0"/>
                <a:cs typeface="Times New Roman" pitchFamily="18" charset="0"/>
              </a:rPr>
              <a:t>động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hóa</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Cơ</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điện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tử</a:t>
            </a:r>
            <a:r>
              <a:rPr lang="es-ES" sz="2000" dirty="0">
                <a:solidFill>
                  <a:srgbClr val="002060"/>
                </a:solidFill>
                <a:latin typeface="Times New Roman" pitchFamily="18" charset="0"/>
                <a:cs typeface="Times New Roman" pitchFamily="18" charset="0"/>
              </a:rPr>
              <a:t>.</a:t>
            </a:r>
            <a:endParaRPr lang="en-US" sz="2000" dirty="0">
              <a:solidFill>
                <a:srgbClr val="002060"/>
              </a:solidFill>
              <a:latin typeface="Times New Roman" pitchFamily="18" charset="0"/>
              <a:cs typeface="Times New Roman" pitchFamily="18" charset="0"/>
            </a:endParaRPr>
          </a:p>
          <a:p>
            <a:pPr marL="457200" indent="-228600" algn="just">
              <a:buNone/>
            </a:pPr>
            <a:r>
              <a:rPr lang="es-ES" sz="2000" smtClean="0">
                <a:solidFill>
                  <a:srgbClr val="002060"/>
                </a:solidFill>
                <a:latin typeface="Times New Roman" pitchFamily="18" charset="0"/>
                <a:cs typeface="Times New Roman" pitchFamily="18" charset="0"/>
              </a:rPr>
              <a:t>+	Cấp </a:t>
            </a:r>
            <a:r>
              <a:rPr lang="es-ES" sz="2000" dirty="0" err="1">
                <a:solidFill>
                  <a:srgbClr val="002060"/>
                </a:solidFill>
                <a:latin typeface="Times New Roman" pitchFamily="18" charset="0"/>
                <a:cs typeface="Times New Roman" pitchFamily="18" charset="0"/>
              </a:rPr>
              <a:t>Quốc</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tế</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Thiết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kế</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đồ</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họa</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Cắt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gọt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kim</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loại</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Công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nghệ</a:t>
            </a:r>
            <a:r>
              <a:rPr lang="es-ES" sz="2000" dirty="0">
                <a:solidFill>
                  <a:srgbClr val="002060"/>
                </a:solidFill>
                <a:latin typeface="Times New Roman" pitchFamily="18" charset="0"/>
                <a:cs typeface="Times New Roman" pitchFamily="18" charset="0"/>
              </a:rPr>
              <a:t> ô </a:t>
            </a:r>
            <a:r>
              <a:rPr lang="es-ES" sz="2000" dirty="0" err="1">
                <a:solidFill>
                  <a:srgbClr val="002060"/>
                </a:solidFill>
                <a:latin typeface="Times New Roman" pitchFamily="18" charset="0"/>
                <a:cs typeface="Times New Roman" pitchFamily="18" charset="0"/>
              </a:rPr>
              <a:t>tô</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Kỹ</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thuật</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máy</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lạnh</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và</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điều</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hòa</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không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khí</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Điện</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công</a:t>
            </a:r>
            <a:r>
              <a:rPr lang="es-ES" sz="2000" dirty="0">
                <a:solidFill>
                  <a:srgbClr val="002060"/>
                </a:solidFill>
                <a:latin typeface="Times New Roman" pitchFamily="18" charset="0"/>
                <a:cs typeface="Times New Roman" pitchFamily="18" charset="0"/>
              </a:rPr>
              <a:t> </a:t>
            </a:r>
            <a:r>
              <a:rPr lang="es-ES" sz="2000" dirty="0" err="1">
                <a:solidFill>
                  <a:srgbClr val="002060"/>
                </a:solidFill>
                <a:latin typeface="Times New Roman" pitchFamily="18" charset="0"/>
                <a:cs typeface="Times New Roman" pitchFamily="18" charset="0"/>
              </a:rPr>
              <a:t>nghiệp</a:t>
            </a:r>
            <a:r>
              <a:rPr lang="es-ES" sz="2000" dirty="0">
                <a:solidFill>
                  <a:srgbClr val="002060"/>
                </a:solidFill>
                <a:latin typeface="Times New Roman" pitchFamily="18" charset="0"/>
                <a:cs typeface="Times New Roman" pitchFamily="18" charset="0"/>
              </a:rPr>
              <a:t>.</a:t>
            </a:r>
            <a:endParaRPr lang="en-US" sz="2000" dirty="0">
              <a:solidFill>
                <a:srgbClr val="002060"/>
              </a:solidFill>
              <a:latin typeface="Times New Roman" pitchFamily="18" charset="0"/>
              <a:cs typeface="Times New Roman" pitchFamily="18" charset="0"/>
            </a:endParaRPr>
          </a:p>
          <a:p>
            <a:endParaRPr lang="en-US" dirty="0">
              <a:solidFill>
                <a:srgbClr val="002060"/>
              </a:solidFill>
              <a:latin typeface="Times New Roman" pitchFamily="18" charset="0"/>
              <a:cs typeface="Times New Roman" pitchFamily="18" charset="0"/>
            </a:endParaRPr>
          </a:p>
        </p:txBody>
      </p:sp>
      <p:sp>
        <p:nvSpPr>
          <p:cNvPr id="5" name="Title 1"/>
          <p:cNvSpPr txBox="1">
            <a:spLocks/>
          </p:cNvSpPr>
          <p:nvPr/>
        </p:nvSpPr>
        <p:spPr>
          <a:xfrm>
            <a:off x="152400" y="304800"/>
            <a:ext cx="8610600" cy="1295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tabLst>
                <a:tab pos="1706563" algn="l"/>
              </a:tabLst>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2:	</a:t>
            </a:r>
            <a:r>
              <a:rPr lang="vi-VN" b="1" dirty="0" smtClean="0">
                <a:solidFill>
                  <a:srgbClr val="FF0000"/>
                </a:solidFill>
                <a:latin typeface="Times New Roman" panose="02020603050405020304" pitchFamily="18" charset="0"/>
                <a:cs typeface="Times New Roman" panose="02020603050405020304" pitchFamily="18" charset="0"/>
              </a:rPr>
              <a:t>Nhu </a:t>
            </a:r>
            <a:r>
              <a:rPr lang="vi-VN" b="1" dirty="0">
                <a:solidFill>
                  <a:srgbClr val="FF0000"/>
                </a:solidFill>
                <a:latin typeface="Times New Roman" panose="02020603050405020304" pitchFamily="18" charset="0"/>
                <a:cs typeface="Times New Roman" panose="02020603050405020304" pitchFamily="18" charset="0"/>
              </a:rPr>
              <a:t>cầu xây dựng và phát </a:t>
            </a:r>
            <a:r>
              <a:rPr lang="vi-VN" b="1" dirty="0" smtClean="0">
                <a:solidFill>
                  <a:srgbClr val="FF0000"/>
                </a:solidFill>
                <a:latin typeface="Times New Roman" panose="02020603050405020304" pitchFamily="18" charset="0"/>
                <a:cs typeface="Times New Roman" panose="02020603050405020304" pitchFamily="18" charset="0"/>
              </a:rPr>
              <a:t>triển</a:t>
            </a:r>
            <a:r>
              <a:rPr lang="en-US" b="1" dirty="0" smtClean="0">
                <a:solidFill>
                  <a:srgbClr val="FF0000"/>
                </a:solidFill>
                <a:latin typeface="Times New Roman" panose="02020603050405020304" pitchFamily="18" charset="0"/>
                <a:cs typeface="Times New Roman" panose="02020603050405020304" pitchFamily="18" charset="0"/>
              </a:rPr>
              <a:t/>
            </a:r>
            <a:br>
              <a:rPr lang="en-US" b="1" dirty="0" smtClean="0">
                <a:solidFill>
                  <a:srgbClr val="FF0000"/>
                </a:solidFill>
                <a:latin typeface="Times New Roman" panose="02020603050405020304" pitchFamily="18" charset="0"/>
                <a:cs typeface="Times New Roman" panose="02020603050405020304" pitchFamily="18" charset="0"/>
              </a:rPr>
            </a:br>
            <a:r>
              <a:rPr lang="en-US" b="1" dirty="0" smtClean="0">
                <a:solidFill>
                  <a:srgbClr val="FF0000"/>
                </a:solidFill>
                <a:latin typeface="Times New Roman" panose="02020603050405020304" pitchFamily="18" charset="0"/>
                <a:cs typeface="Times New Roman" panose="02020603050405020304" pitchFamily="18" charset="0"/>
              </a:rPr>
              <a:t>	</a:t>
            </a:r>
            <a:r>
              <a:rPr lang="vi-VN" b="1" dirty="0" smtClean="0">
                <a:solidFill>
                  <a:srgbClr val="FF0000"/>
                </a:solidFill>
                <a:latin typeface="Times New Roman" panose="02020603050405020304" pitchFamily="18" charset="0"/>
                <a:cs typeface="Times New Roman" panose="02020603050405020304" pitchFamily="18" charset="0"/>
              </a:rPr>
              <a:t>thành </a:t>
            </a:r>
            <a:r>
              <a:rPr lang="vi-VN" b="1" dirty="0">
                <a:solidFill>
                  <a:srgbClr val="FF0000"/>
                </a:solidFill>
                <a:latin typeface="Times New Roman" panose="02020603050405020304" pitchFamily="18" charset="0"/>
                <a:cs typeface="Times New Roman" panose="02020603050405020304" pitchFamily="18" charset="0"/>
              </a:rPr>
              <a:t>trường </a:t>
            </a:r>
            <a:r>
              <a:rPr lang="vi-VN" b="1" dirty="0" smtClean="0">
                <a:solidFill>
                  <a:srgbClr val="FF0000"/>
                </a:solidFill>
                <a:latin typeface="Times New Roman" panose="02020603050405020304" pitchFamily="18" charset="0"/>
                <a:cs typeface="Times New Roman" panose="02020603050405020304" pitchFamily="18" charset="0"/>
              </a:rPr>
              <a:t>CLC</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858345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600200"/>
            <a:ext cx="8763000" cy="4800600"/>
          </a:xfrm>
        </p:spPr>
        <p:txBody>
          <a:bodyPr>
            <a:normAutofit/>
          </a:bodyPr>
          <a:lstStyle/>
          <a:p>
            <a:pPr>
              <a:buFont typeface="Wingdings" pitchFamily="2" charset="2"/>
              <a:buChar char="ü"/>
            </a:pPr>
            <a:r>
              <a:rPr lang="es-ES" sz="2400" b="1" i="1" dirty="0" err="1">
                <a:solidFill>
                  <a:srgbClr val="002060"/>
                </a:solidFill>
                <a:latin typeface="Times New Roman" pitchFamily="18" charset="0"/>
                <a:cs typeface="Times New Roman" pitchFamily="18" charset="0"/>
              </a:rPr>
              <a:t>Sau</a:t>
            </a:r>
            <a:r>
              <a:rPr lang="es-ES" sz="2400" b="1" i="1" dirty="0">
                <a:solidFill>
                  <a:srgbClr val="002060"/>
                </a:solidFill>
                <a:latin typeface="Times New Roman" pitchFamily="18" charset="0"/>
                <a:cs typeface="Times New Roman" pitchFamily="18" charset="0"/>
              </a:rPr>
              <a:t> </a:t>
            </a:r>
            <a:r>
              <a:rPr lang="es-ES" sz="2400" b="1" i="1" dirty="0" err="1">
                <a:solidFill>
                  <a:srgbClr val="002060"/>
                </a:solidFill>
                <a:latin typeface="Times New Roman" pitchFamily="18" charset="0"/>
                <a:cs typeface="Times New Roman" pitchFamily="18" charset="0"/>
              </a:rPr>
              <a:t>năm</a:t>
            </a:r>
            <a:r>
              <a:rPr lang="es-ES" sz="2400" b="1" i="1" dirty="0">
                <a:solidFill>
                  <a:srgbClr val="002060"/>
                </a:solidFill>
                <a:latin typeface="Times New Roman" pitchFamily="18" charset="0"/>
                <a:cs typeface="Times New Roman" pitchFamily="18" charset="0"/>
              </a:rPr>
              <a:t> 2022:</a:t>
            </a:r>
            <a:endParaRPr lang="en-US" sz="2400" dirty="0">
              <a:solidFill>
                <a:srgbClr val="002060"/>
              </a:solidFill>
              <a:latin typeface="Times New Roman" pitchFamily="18" charset="0"/>
              <a:cs typeface="Times New Roman" pitchFamily="18" charset="0"/>
            </a:endParaRPr>
          </a:p>
          <a:p>
            <a:pPr marL="228600" indent="-228600" algn="just">
              <a:buNone/>
            </a:pPr>
            <a:r>
              <a:rPr lang="es-ES" sz="2400" smtClean="0">
                <a:solidFill>
                  <a:srgbClr val="002060"/>
                </a:solidFill>
                <a:latin typeface="Times New Roman" pitchFamily="18" charset="0"/>
                <a:cs typeface="Times New Roman" pitchFamily="18" charset="0"/>
              </a:rPr>
              <a:t>-	Cung </a:t>
            </a:r>
            <a:r>
              <a:rPr lang="es-ES" sz="2400" dirty="0" err="1">
                <a:solidFill>
                  <a:srgbClr val="002060"/>
                </a:solidFill>
                <a:latin typeface="Times New Roman" pitchFamily="18" charset="0"/>
                <a:cs typeface="Times New Roman" pitchFamily="18" charset="0"/>
              </a:rPr>
              <a:t>cấp</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cho</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thị</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trường</a:t>
            </a:r>
            <a:r>
              <a:rPr lang="es-ES" sz="2400" dirty="0">
                <a:solidFill>
                  <a:srgbClr val="002060"/>
                </a:solidFill>
                <a:latin typeface="Times New Roman" pitchFamily="18" charset="0"/>
                <a:cs typeface="Times New Roman" pitchFamily="18" charset="0"/>
              </a:rPr>
              <a:t> lao </a:t>
            </a:r>
            <a:r>
              <a:rPr lang="es-ES" sz="2400" dirty="0" err="1">
                <a:solidFill>
                  <a:srgbClr val="002060"/>
                </a:solidFill>
                <a:latin typeface="Times New Roman" pitchFamily="18" charset="0"/>
                <a:cs typeface="Times New Roman" pitchFamily="18" charset="0"/>
              </a:rPr>
              <a:t>động</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mỗi</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năm</a:t>
            </a:r>
            <a:r>
              <a:rPr lang="es-ES" sz="2400" dirty="0">
                <a:solidFill>
                  <a:srgbClr val="002060"/>
                </a:solidFill>
                <a:latin typeface="Times New Roman" pitchFamily="18" charset="0"/>
                <a:cs typeface="Times New Roman" pitchFamily="18" charset="0"/>
              </a:rPr>
              <a:t> 3.000 </a:t>
            </a:r>
            <a:r>
              <a:rPr lang="es-ES" sz="2400" dirty="0" err="1">
                <a:solidFill>
                  <a:srgbClr val="002060"/>
                </a:solidFill>
                <a:latin typeface="Times New Roman" pitchFamily="18" charset="0"/>
                <a:cs typeface="Times New Roman" pitchFamily="18" charset="0"/>
              </a:rPr>
              <a:t>người</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trong</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đó</a:t>
            </a:r>
            <a:r>
              <a:rPr lang="es-ES" sz="2400" dirty="0">
                <a:solidFill>
                  <a:srgbClr val="002060"/>
                </a:solidFill>
                <a:latin typeface="Times New Roman" pitchFamily="18" charset="0"/>
                <a:cs typeface="Times New Roman" pitchFamily="18" charset="0"/>
              </a:rPr>
              <a:t> 30% lao </a:t>
            </a:r>
            <a:r>
              <a:rPr lang="es-ES" sz="2400" dirty="0" err="1">
                <a:solidFill>
                  <a:srgbClr val="002060"/>
                </a:solidFill>
                <a:latin typeface="Times New Roman" pitchFamily="18" charset="0"/>
                <a:cs typeface="Times New Roman" pitchFamily="18" charset="0"/>
              </a:rPr>
              <a:t>động</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xuất</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khẩu</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các</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nước</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khu</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vực</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Đông</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Nam</a:t>
            </a:r>
            <a:r>
              <a:rPr lang="es-ES" sz="2400" dirty="0">
                <a:solidFill>
                  <a:srgbClr val="002060"/>
                </a:solidFill>
                <a:latin typeface="Times New Roman" pitchFamily="18" charset="0"/>
                <a:cs typeface="Times New Roman" pitchFamily="18" charset="0"/>
              </a:rPr>
              <a:t> Á.</a:t>
            </a:r>
            <a:endParaRPr lang="en-US" sz="2400" dirty="0">
              <a:solidFill>
                <a:srgbClr val="002060"/>
              </a:solidFill>
              <a:latin typeface="Times New Roman" pitchFamily="18" charset="0"/>
              <a:cs typeface="Times New Roman" pitchFamily="18" charset="0"/>
            </a:endParaRPr>
          </a:p>
          <a:p>
            <a:pPr marL="228600" indent="-228600" algn="just">
              <a:buNone/>
            </a:pPr>
            <a:r>
              <a:rPr lang="es-ES" sz="2400" smtClean="0">
                <a:solidFill>
                  <a:srgbClr val="002060"/>
                </a:solidFill>
                <a:latin typeface="Times New Roman" pitchFamily="18" charset="0"/>
                <a:cs typeface="Times New Roman" pitchFamily="18" charset="0"/>
              </a:rPr>
              <a:t>-	90</a:t>
            </a:r>
            <a:r>
              <a:rPr lang="es-ES" sz="2400" dirty="0">
                <a:solidFill>
                  <a:srgbClr val="002060"/>
                </a:solidFill>
                <a:latin typeface="Times New Roman" pitchFamily="18" charset="0"/>
                <a:cs typeface="Times New Roman" pitchFamily="18" charset="0"/>
              </a:rPr>
              <a:t>% HSSV </a:t>
            </a:r>
            <a:r>
              <a:rPr lang="es-ES" sz="2400" dirty="0" err="1">
                <a:solidFill>
                  <a:srgbClr val="002060"/>
                </a:solidFill>
                <a:latin typeface="Times New Roman" pitchFamily="18" charset="0"/>
                <a:cs typeface="Times New Roman" pitchFamily="18" charset="0"/>
              </a:rPr>
              <a:t>tốt</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nghiệp</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có</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việc</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làm</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đúng</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nghề</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được</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đào</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tạo</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trong</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vòng</a:t>
            </a:r>
            <a:r>
              <a:rPr lang="es-ES" sz="2400" dirty="0">
                <a:solidFill>
                  <a:srgbClr val="002060"/>
                </a:solidFill>
                <a:latin typeface="Times New Roman" pitchFamily="18" charset="0"/>
                <a:cs typeface="Times New Roman" pitchFamily="18" charset="0"/>
              </a:rPr>
              <a:t> 6 </a:t>
            </a:r>
            <a:r>
              <a:rPr lang="es-ES" sz="2400" dirty="0" err="1">
                <a:solidFill>
                  <a:srgbClr val="002060"/>
                </a:solidFill>
                <a:latin typeface="Times New Roman" pitchFamily="18" charset="0"/>
                <a:cs typeface="Times New Roman" pitchFamily="18" charset="0"/>
              </a:rPr>
              <a:t>tháng</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kể</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từ</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khi</a:t>
            </a:r>
            <a:r>
              <a:rPr lang="es-ES" sz="2400" dirty="0">
                <a:solidFill>
                  <a:srgbClr val="002060"/>
                </a:solidFill>
                <a:latin typeface="Times New Roman" pitchFamily="18" charset="0"/>
                <a:cs typeface="Times New Roman" pitchFamily="18" charset="0"/>
              </a:rPr>
              <a:t> </a:t>
            </a:r>
            <a:r>
              <a:rPr lang="es-ES" sz="2400" dirty="0" err="1">
                <a:solidFill>
                  <a:srgbClr val="002060"/>
                </a:solidFill>
                <a:latin typeface="Times New Roman" pitchFamily="18" charset="0"/>
                <a:cs typeface="Times New Roman" pitchFamily="18" charset="0"/>
              </a:rPr>
              <a:t>ra</a:t>
            </a:r>
            <a:r>
              <a:rPr lang="es-ES" sz="2400" dirty="0">
                <a:solidFill>
                  <a:srgbClr val="002060"/>
                </a:solidFill>
                <a:latin typeface="Times New Roman" pitchFamily="18" charset="0"/>
                <a:cs typeface="Times New Roman" pitchFamily="18" charset="0"/>
              </a:rPr>
              <a:t> </a:t>
            </a:r>
            <a:r>
              <a:rPr lang="es-ES" sz="2400" dirty="0" err="1" smtClean="0">
                <a:solidFill>
                  <a:srgbClr val="002060"/>
                </a:solidFill>
                <a:latin typeface="Times New Roman" pitchFamily="18" charset="0"/>
                <a:cs typeface="Times New Roman" pitchFamily="18" charset="0"/>
              </a:rPr>
              <a:t>trường</a:t>
            </a:r>
            <a:r>
              <a:rPr lang="es-ES" sz="2400" dirty="0" smtClean="0">
                <a:solidFill>
                  <a:srgbClr val="002060"/>
                </a:solidFill>
                <a:latin typeface="Times New Roman" pitchFamily="18" charset="0"/>
                <a:cs typeface="Times New Roman" pitchFamily="18" charset="0"/>
              </a:rPr>
              <a:t>.</a:t>
            </a:r>
            <a:endParaRPr lang="en-US" sz="2400" dirty="0">
              <a:solidFill>
                <a:srgbClr val="002060"/>
              </a:solidFill>
              <a:latin typeface="Times New Roman" pitchFamily="18" charset="0"/>
              <a:cs typeface="Times New Roman" pitchFamily="18" charset="0"/>
            </a:endParaRPr>
          </a:p>
          <a:p>
            <a:pPr algn="just">
              <a:buFont typeface="Wingdings" pitchFamily="2" charset="2"/>
              <a:buChar char="v"/>
            </a:pPr>
            <a:endParaRPr lang="en-US" sz="2400" dirty="0">
              <a:solidFill>
                <a:srgbClr val="002060"/>
              </a:solidFill>
              <a:latin typeface="Times New Roman" pitchFamily="18" charset="0"/>
              <a:cs typeface="Times New Roman" pitchFamily="18" charset="0"/>
            </a:endParaRPr>
          </a:p>
          <a:p>
            <a:endParaRPr lang="en-US" dirty="0">
              <a:solidFill>
                <a:srgbClr val="002060"/>
              </a:solidFill>
              <a:latin typeface="Times New Roman" pitchFamily="18" charset="0"/>
              <a:cs typeface="Times New Roman" pitchFamily="18" charset="0"/>
            </a:endParaRPr>
          </a:p>
        </p:txBody>
      </p:sp>
      <p:sp>
        <p:nvSpPr>
          <p:cNvPr id="5" name="Title 1"/>
          <p:cNvSpPr txBox="1">
            <a:spLocks/>
          </p:cNvSpPr>
          <p:nvPr/>
        </p:nvSpPr>
        <p:spPr>
          <a:xfrm>
            <a:off x="152400" y="304800"/>
            <a:ext cx="8610600" cy="12954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tabLst>
                <a:tab pos="1706563" algn="l"/>
              </a:tabLst>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2:	</a:t>
            </a:r>
            <a:r>
              <a:rPr lang="vi-VN" b="1" dirty="0" smtClean="0">
                <a:solidFill>
                  <a:srgbClr val="FF0000"/>
                </a:solidFill>
                <a:latin typeface="Times New Roman" panose="02020603050405020304" pitchFamily="18" charset="0"/>
                <a:cs typeface="Times New Roman" panose="02020603050405020304" pitchFamily="18" charset="0"/>
              </a:rPr>
              <a:t>Nhu </a:t>
            </a:r>
            <a:r>
              <a:rPr lang="vi-VN" b="1" dirty="0">
                <a:solidFill>
                  <a:srgbClr val="FF0000"/>
                </a:solidFill>
                <a:latin typeface="Times New Roman" panose="02020603050405020304" pitchFamily="18" charset="0"/>
                <a:cs typeface="Times New Roman" panose="02020603050405020304" pitchFamily="18" charset="0"/>
              </a:rPr>
              <a:t>cầu xây dựng và phát </a:t>
            </a:r>
            <a:r>
              <a:rPr lang="vi-VN" b="1" dirty="0" smtClean="0">
                <a:solidFill>
                  <a:srgbClr val="FF0000"/>
                </a:solidFill>
                <a:latin typeface="Times New Roman" panose="02020603050405020304" pitchFamily="18" charset="0"/>
                <a:cs typeface="Times New Roman" panose="02020603050405020304" pitchFamily="18" charset="0"/>
              </a:rPr>
              <a:t>triển</a:t>
            </a:r>
            <a:r>
              <a:rPr lang="en-US" b="1" dirty="0" smtClean="0">
                <a:solidFill>
                  <a:srgbClr val="FF0000"/>
                </a:solidFill>
                <a:latin typeface="Times New Roman" panose="02020603050405020304" pitchFamily="18" charset="0"/>
                <a:cs typeface="Times New Roman" panose="02020603050405020304" pitchFamily="18" charset="0"/>
              </a:rPr>
              <a:t/>
            </a:r>
            <a:br>
              <a:rPr lang="en-US" b="1" dirty="0" smtClean="0">
                <a:solidFill>
                  <a:srgbClr val="FF0000"/>
                </a:solidFill>
                <a:latin typeface="Times New Roman" panose="02020603050405020304" pitchFamily="18" charset="0"/>
                <a:cs typeface="Times New Roman" panose="02020603050405020304" pitchFamily="18" charset="0"/>
              </a:rPr>
            </a:br>
            <a:r>
              <a:rPr lang="en-US" b="1" dirty="0" smtClean="0">
                <a:solidFill>
                  <a:srgbClr val="FF0000"/>
                </a:solidFill>
                <a:latin typeface="Times New Roman" panose="02020603050405020304" pitchFamily="18" charset="0"/>
                <a:cs typeface="Times New Roman" panose="02020603050405020304" pitchFamily="18" charset="0"/>
              </a:rPr>
              <a:t>	</a:t>
            </a:r>
            <a:r>
              <a:rPr lang="vi-VN" b="1" dirty="0" smtClean="0">
                <a:solidFill>
                  <a:srgbClr val="FF0000"/>
                </a:solidFill>
                <a:latin typeface="Times New Roman" panose="02020603050405020304" pitchFamily="18" charset="0"/>
                <a:cs typeface="Times New Roman" panose="02020603050405020304" pitchFamily="18" charset="0"/>
              </a:rPr>
              <a:t>thành </a:t>
            </a:r>
            <a:r>
              <a:rPr lang="vi-VN" b="1" dirty="0">
                <a:solidFill>
                  <a:srgbClr val="FF0000"/>
                </a:solidFill>
                <a:latin typeface="Times New Roman" panose="02020603050405020304" pitchFamily="18" charset="0"/>
                <a:cs typeface="Times New Roman" panose="02020603050405020304" pitchFamily="18" charset="0"/>
              </a:rPr>
              <a:t>trường </a:t>
            </a:r>
            <a:r>
              <a:rPr lang="vi-VN" b="1" dirty="0" smtClean="0">
                <a:solidFill>
                  <a:srgbClr val="FF0000"/>
                </a:solidFill>
                <a:latin typeface="Times New Roman" panose="02020603050405020304" pitchFamily="18" charset="0"/>
                <a:cs typeface="Times New Roman" panose="02020603050405020304" pitchFamily="18" charset="0"/>
              </a:rPr>
              <a:t>CLC</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479333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381000"/>
            <a:ext cx="6589199" cy="823690"/>
          </a:xfrm>
        </p:spPr>
        <p:txBody>
          <a:bodyPr vert="horz" lIns="91440" tIns="45720" rIns="91440" bIns="45720" rtlCol="0" anchor="t">
            <a:normAutofit/>
          </a:bodyPr>
          <a:lstStyle/>
          <a:p>
            <a:pPr>
              <a:tabLst>
                <a:tab pos="1706563" algn="l"/>
              </a:tabLst>
            </a:pPr>
            <a:r>
              <a:rPr lang="en-US" b="1" dirty="0" err="1">
                <a:solidFill>
                  <a:srgbClr val="FF0000"/>
                </a:solidFill>
                <a:latin typeface="Times New Roman" panose="02020603050405020304" pitchFamily="18" charset="0"/>
                <a:cs typeface="Times New Roman" panose="02020603050405020304" pitchFamily="18" charset="0"/>
              </a:rPr>
              <a:t>Phần</a:t>
            </a:r>
            <a:r>
              <a:rPr lang="en-US" b="1" dirty="0">
                <a:solidFill>
                  <a:srgbClr val="FF0000"/>
                </a:solidFill>
                <a:latin typeface="Times New Roman" panose="02020603050405020304" pitchFamily="18" charset="0"/>
                <a:cs typeface="Times New Roman" panose="02020603050405020304" pitchFamily="18" charset="0"/>
              </a:rPr>
              <a:t> 3: </a:t>
            </a:r>
            <a:r>
              <a:rPr lang="en-US" b="1" dirty="0" err="1">
                <a:solidFill>
                  <a:srgbClr val="FF0000"/>
                </a:solidFill>
                <a:latin typeface="Times New Roman" panose="02020603050405020304" pitchFamily="18" charset="0"/>
                <a:cs typeface="Times New Roman" panose="02020603050405020304" pitchFamily="18" charset="0"/>
              </a:rPr>
              <a:t>Thông</a:t>
            </a:r>
            <a:r>
              <a:rPr lang="en-US" b="1" dirty="0">
                <a:solidFill>
                  <a:srgbClr val="FF0000"/>
                </a:solidFill>
                <a:latin typeface="Times New Roman" panose="02020603050405020304" pitchFamily="18" charset="0"/>
                <a:cs typeface="Times New Roman" panose="02020603050405020304" pitchFamily="18" charset="0"/>
              </a:rPr>
              <a:t> tin </a:t>
            </a:r>
            <a:r>
              <a:rPr lang="en-US" b="1" dirty="0" err="1">
                <a:solidFill>
                  <a:srgbClr val="FF0000"/>
                </a:solidFill>
                <a:latin typeface="Times New Roman" panose="02020603050405020304" pitchFamily="18" charset="0"/>
                <a:cs typeface="Times New Roman" panose="02020603050405020304" pitchFamily="18" charset="0"/>
              </a:rPr>
              <a:t>chung</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dự</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án</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8600" y="1219200"/>
            <a:ext cx="8686800" cy="5181600"/>
          </a:xfrm>
        </p:spPr>
        <p:txBody>
          <a:bodyPr>
            <a:normAutofit fontScale="92500" lnSpcReduction="10000"/>
          </a:bodyPr>
          <a:lstStyle/>
          <a:p>
            <a:pPr algn="just">
              <a:buFont typeface="Wingdings" pitchFamily="2" charset="2"/>
              <a:buChar char="v"/>
            </a:pPr>
            <a:r>
              <a:rPr lang="x-none" sz="2800" b="1">
                <a:solidFill>
                  <a:srgbClr val="002060"/>
                </a:solidFill>
                <a:latin typeface="Times New Roman" pitchFamily="18" charset="0"/>
                <a:cs typeface="Times New Roman" pitchFamily="18" charset="0"/>
              </a:rPr>
              <a:t>Phạm vi đầu tư:</a:t>
            </a:r>
            <a:endParaRPr lang="en-US" sz="2800" b="1">
              <a:solidFill>
                <a:srgbClr val="002060"/>
              </a:solidFill>
              <a:latin typeface="Times New Roman" pitchFamily="18" charset="0"/>
              <a:cs typeface="Times New Roman" pitchFamily="18" charset="0"/>
            </a:endParaRPr>
          </a:p>
          <a:p>
            <a:pPr marL="350838" indent="0" algn="just">
              <a:buNone/>
            </a:pPr>
            <a:r>
              <a:rPr lang="es-ES" sz="2400" smtClean="0">
                <a:solidFill>
                  <a:srgbClr val="002060"/>
                </a:solidFill>
                <a:latin typeface="Times New Roman" pitchFamily="18" charset="0"/>
                <a:cs typeface="Times New Roman" pitchFamily="18" charset="0"/>
              </a:rPr>
              <a:t>Để </a:t>
            </a:r>
            <a:r>
              <a:rPr lang="es-ES" sz="2400">
                <a:solidFill>
                  <a:srgbClr val="002060"/>
                </a:solidFill>
                <a:latin typeface="Times New Roman" pitchFamily="18" charset="0"/>
                <a:cs typeface="Times New Roman" pitchFamily="18" charset="0"/>
              </a:rPr>
              <a:t>đạt chuẩn kiểm định đánh giá, công nhận đạt tiêu chí của trường nghề CLC, ngoài việc đầu tư cho 18 nghề trọng điểm với các cấp độ: quốc gia (9 nghề), khu vực (4 nghề), quốc tế (5 nghề), trường duy trì và tiếp tục đầu tư cho 42 nghề còn lại đang đào tạo tại trường để đạt chuẩn kiểm định của Bộ Lao động-Thương binh và Xã hội.</a:t>
            </a:r>
            <a:endParaRPr lang="en-US" sz="2400" b="1" smtClean="0">
              <a:solidFill>
                <a:srgbClr val="002060"/>
              </a:solidFill>
              <a:latin typeface="Times New Roman" pitchFamily="18" charset="0"/>
              <a:cs typeface="Times New Roman" pitchFamily="18" charset="0"/>
            </a:endParaRPr>
          </a:p>
          <a:p>
            <a:pPr>
              <a:buFont typeface="Wingdings" pitchFamily="2" charset="2"/>
              <a:buChar char="v"/>
            </a:pPr>
            <a:r>
              <a:rPr lang="en-US" sz="3000" b="1" smtClean="0">
                <a:solidFill>
                  <a:srgbClr val="002060"/>
                </a:solidFill>
                <a:latin typeface="Times New Roman" pitchFamily="18" charset="0"/>
                <a:cs typeface="Times New Roman" pitchFamily="18" charset="0"/>
              </a:rPr>
              <a:t>Địa </a:t>
            </a:r>
            <a:r>
              <a:rPr lang="en-US" sz="3000" b="1" dirty="0" err="1">
                <a:solidFill>
                  <a:srgbClr val="002060"/>
                </a:solidFill>
                <a:latin typeface="Times New Roman" pitchFamily="18" charset="0"/>
                <a:cs typeface="Times New Roman" pitchFamily="18" charset="0"/>
              </a:rPr>
              <a:t>điểm</a:t>
            </a:r>
            <a:r>
              <a:rPr lang="en-US" sz="3000" b="1" dirty="0">
                <a:solidFill>
                  <a:srgbClr val="002060"/>
                </a:solidFill>
                <a:latin typeface="Times New Roman" pitchFamily="18" charset="0"/>
                <a:cs typeface="Times New Roman" pitchFamily="18" charset="0"/>
              </a:rPr>
              <a:t> </a:t>
            </a:r>
            <a:r>
              <a:rPr lang="en-US" sz="3000" b="1" dirty="0" err="1">
                <a:solidFill>
                  <a:srgbClr val="002060"/>
                </a:solidFill>
                <a:latin typeface="Times New Roman" pitchFamily="18" charset="0"/>
                <a:cs typeface="Times New Roman" pitchFamily="18" charset="0"/>
              </a:rPr>
              <a:t>đầu</a:t>
            </a:r>
            <a:r>
              <a:rPr lang="en-US" sz="3000" b="1" dirty="0">
                <a:solidFill>
                  <a:srgbClr val="002060"/>
                </a:solidFill>
                <a:latin typeface="Times New Roman" pitchFamily="18" charset="0"/>
                <a:cs typeface="Times New Roman" pitchFamily="18" charset="0"/>
              </a:rPr>
              <a:t> </a:t>
            </a:r>
            <a:r>
              <a:rPr lang="en-US" sz="3000" b="1" dirty="0" err="1">
                <a:solidFill>
                  <a:srgbClr val="002060"/>
                </a:solidFill>
                <a:latin typeface="Times New Roman" pitchFamily="18" charset="0"/>
                <a:cs typeface="Times New Roman" pitchFamily="18" charset="0"/>
              </a:rPr>
              <a:t>tư</a:t>
            </a:r>
            <a:r>
              <a:rPr lang="en-US" sz="3000" b="1" dirty="0">
                <a:solidFill>
                  <a:srgbClr val="002060"/>
                </a:solidFill>
                <a:latin typeface="Times New Roman" pitchFamily="18" charset="0"/>
                <a:cs typeface="Times New Roman" pitchFamily="18" charset="0"/>
              </a:rPr>
              <a:t>: </a:t>
            </a:r>
            <a:endParaRPr lang="en-US" sz="3000" dirty="0">
              <a:solidFill>
                <a:srgbClr val="002060"/>
              </a:solidFill>
              <a:latin typeface="Times New Roman" pitchFamily="18" charset="0"/>
              <a:cs typeface="Times New Roman" pitchFamily="18" charset="0"/>
            </a:endParaRPr>
          </a:p>
          <a:p>
            <a:pPr marL="350838" lvl="0" indent="0">
              <a:buNone/>
            </a:pPr>
            <a:r>
              <a:rPr lang="en-US" sz="2400" b="1" dirty="0" err="1" smtClean="0">
                <a:solidFill>
                  <a:srgbClr val="002060"/>
                </a:solidFill>
                <a:latin typeface="Times New Roman" pitchFamily="18" charset="0"/>
                <a:cs typeface="Times New Roman" pitchFamily="18" charset="0"/>
              </a:rPr>
              <a:t>Cơ</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sở</a:t>
            </a:r>
            <a:r>
              <a:rPr lang="en-US" sz="2400" b="1" dirty="0" smtClean="0">
                <a:solidFill>
                  <a:srgbClr val="002060"/>
                </a:solidFill>
                <a:latin typeface="Times New Roman" pitchFamily="18" charset="0"/>
                <a:cs typeface="Times New Roman" pitchFamily="18" charset="0"/>
              </a:rPr>
              <a:t> </a:t>
            </a:r>
            <a:r>
              <a:rPr lang="en-US" sz="2400" b="1" dirty="0">
                <a:solidFill>
                  <a:srgbClr val="002060"/>
                </a:solidFill>
                <a:latin typeface="Times New Roman" pitchFamily="18" charset="0"/>
                <a:cs typeface="Times New Roman" pitchFamily="18" charset="0"/>
              </a:rPr>
              <a:t>1</a:t>
            </a:r>
            <a:r>
              <a:rPr lang="en-US" sz="2400" dirty="0">
                <a:solidFill>
                  <a:srgbClr val="002060"/>
                </a:solidFill>
                <a:latin typeface="Times New Roman" pitchFamily="18" charset="0"/>
                <a:cs typeface="Times New Roman" pitchFamily="18" charset="0"/>
              </a:rPr>
              <a:t>: 390 </a:t>
            </a:r>
            <a:r>
              <a:rPr lang="en-US" sz="2400" dirty="0" err="1">
                <a:solidFill>
                  <a:srgbClr val="002060"/>
                </a:solidFill>
                <a:latin typeface="Times New Roman" pitchFamily="18" charset="0"/>
                <a:cs typeface="Times New Roman" pitchFamily="18" charset="0"/>
              </a:rPr>
              <a:t>Hoàng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Văn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Thụ</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phường</a:t>
            </a:r>
            <a:r>
              <a:rPr lang="en-US" sz="2400" dirty="0">
                <a:solidFill>
                  <a:srgbClr val="002060"/>
                </a:solidFill>
                <a:latin typeface="Times New Roman" pitchFamily="18" charset="0"/>
                <a:cs typeface="Times New Roman" pitchFamily="18" charset="0"/>
              </a:rPr>
              <a:t> 4, </a:t>
            </a:r>
            <a:r>
              <a:rPr lang="en-US" sz="2400" dirty="0" err="1">
                <a:solidFill>
                  <a:srgbClr val="002060"/>
                </a:solidFill>
                <a:latin typeface="Times New Roman" pitchFamily="18" charset="0"/>
                <a:cs typeface="Times New Roman" pitchFamily="18" charset="0"/>
              </a:rPr>
              <a:t>quận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Tân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Bình</a:t>
            </a:r>
            <a:r>
              <a:rPr lang="en-US" sz="2400">
                <a:solidFill>
                  <a:srgbClr val="002060"/>
                </a:solidFill>
                <a:latin typeface="Times New Roman" pitchFamily="18" charset="0"/>
                <a:cs typeface="Times New Roman" pitchFamily="18" charset="0"/>
              </a:rPr>
              <a:t>, </a:t>
            </a:r>
            <a:r>
              <a:rPr lang="en-US" sz="2400" smtClean="0">
                <a:solidFill>
                  <a:srgbClr val="002060"/>
                </a:solidFill>
                <a:latin typeface="Times New Roman" pitchFamily="18" charset="0"/>
                <a:cs typeface="Times New Roman" pitchFamily="18" charset="0"/>
              </a:rPr>
              <a:t>TP.HCM</a:t>
            </a:r>
            <a:endParaRPr lang="en-US" sz="2400" dirty="0">
              <a:solidFill>
                <a:srgbClr val="002060"/>
              </a:solidFill>
              <a:latin typeface="Times New Roman" pitchFamily="18" charset="0"/>
              <a:cs typeface="Times New Roman" pitchFamily="18" charset="0"/>
            </a:endParaRPr>
          </a:p>
          <a:p>
            <a:pPr marL="350838" lvl="0" indent="0">
              <a:buNone/>
            </a:pPr>
            <a:r>
              <a:rPr lang="en-US" sz="2400" b="1" dirty="0" err="1" smtClean="0">
                <a:solidFill>
                  <a:srgbClr val="002060"/>
                </a:solidFill>
                <a:latin typeface="Times New Roman" pitchFamily="18" charset="0"/>
                <a:cs typeface="Times New Roman" pitchFamily="18" charset="0"/>
              </a:rPr>
              <a:t>Cơ</a:t>
            </a:r>
            <a:r>
              <a:rPr lang="en-US" sz="2400" b="1" dirty="0" smtClean="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sở</a:t>
            </a:r>
            <a:r>
              <a:rPr lang="en-US" sz="2400" b="1" dirty="0">
                <a:solidFill>
                  <a:srgbClr val="002060"/>
                </a:solidFill>
                <a:latin typeface="Times New Roman" pitchFamily="18" charset="0"/>
                <a:cs typeface="Times New Roman" pitchFamily="18" charset="0"/>
              </a:rPr>
              <a:t> 2</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Xã</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Phú</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Hòa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Đông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Huyện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Củ</a:t>
            </a:r>
            <a:r>
              <a:rPr lang="en-US" sz="2400" dirty="0">
                <a:solidFill>
                  <a:srgbClr val="002060"/>
                </a:solidFill>
                <a:latin typeface="Times New Roman" pitchFamily="18" charset="0"/>
                <a:cs typeface="Times New Roman" pitchFamily="18" charset="0"/>
              </a:rPr>
              <a:t> </a:t>
            </a:r>
            <a:r>
              <a:rPr lang="en-US" sz="2400" err="1" smtClean="0">
                <a:solidFill>
                  <a:srgbClr val="002060"/>
                </a:solidFill>
                <a:latin typeface="Times New Roman" pitchFamily="18" charset="0"/>
                <a:cs typeface="Times New Roman" pitchFamily="18" charset="0"/>
              </a:rPr>
              <a:t>Chi</a:t>
            </a:r>
            <a:r>
              <a:rPr lang="en-US" sz="2400">
                <a:solidFill>
                  <a:srgbClr val="002060"/>
                </a:solidFill>
                <a:latin typeface="Times New Roman" pitchFamily="18" charset="0"/>
                <a:cs typeface="Times New Roman" pitchFamily="18" charset="0"/>
              </a:rPr>
              <a:t>, </a:t>
            </a:r>
            <a:r>
              <a:rPr lang="en-US" sz="2400" smtClean="0">
                <a:solidFill>
                  <a:srgbClr val="002060"/>
                </a:solidFill>
                <a:latin typeface="Times New Roman" pitchFamily="18" charset="0"/>
                <a:cs typeface="Times New Roman" pitchFamily="18" charset="0"/>
              </a:rPr>
              <a:t>TP.HCM</a:t>
            </a:r>
            <a:endParaRPr lang="en-US" sz="2400" dirty="0">
              <a:solidFill>
                <a:srgbClr val="002060"/>
              </a:solidFill>
              <a:latin typeface="Times New Roman" pitchFamily="18" charset="0"/>
              <a:cs typeface="Times New Roman" pitchFamily="18" charset="0"/>
            </a:endParaRPr>
          </a:p>
          <a:p>
            <a:pPr lvl="0">
              <a:buFont typeface="Wingdings" pitchFamily="2" charset="2"/>
              <a:buChar char="v"/>
            </a:pPr>
            <a:r>
              <a:rPr lang="en-US" sz="3000" b="1" dirty="0" err="1">
                <a:solidFill>
                  <a:srgbClr val="002060"/>
                </a:solidFill>
                <a:latin typeface="Times New Roman" pitchFamily="18" charset="0"/>
                <a:cs typeface="Times New Roman" pitchFamily="18" charset="0"/>
              </a:rPr>
              <a:t>Chủ</a:t>
            </a:r>
            <a:r>
              <a:rPr lang="en-US" sz="3000" b="1" dirty="0">
                <a:solidFill>
                  <a:srgbClr val="002060"/>
                </a:solidFill>
                <a:latin typeface="Times New Roman" pitchFamily="18" charset="0"/>
                <a:cs typeface="Times New Roman" pitchFamily="18" charset="0"/>
              </a:rPr>
              <a:t> </a:t>
            </a:r>
            <a:r>
              <a:rPr lang="en-US" sz="3000" b="1" dirty="0" err="1">
                <a:solidFill>
                  <a:srgbClr val="002060"/>
                </a:solidFill>
                <a:latin typeface="Times New Roman" pitchFamily="18" charset="0"/>
                <a:cs typeface="Times New Roman" pitchFamily="18" charset="0"/>
              </a:rPr>
              <a:t>đầu</a:t>
            </a:r>
            <a:r>
              <a:rPr lang="en-US" sz="3000" b="1" dirty="0">
                <a:solidFill>
                  <a:srgbClr val="002060"/>
                </a:solidFill>
                <a:latin typeface="Times New Roman" pitchFamily="18" charset="0"/>
                <a:cs typeface="Times New Roman" pitchFamily="18" charset="0"/>
              </a:rPr>
              <a:t> </a:t>
            </a:r>
            <a:r>
              <a:rPr lang="en-US" sz="3000" b="1" dirty="0" err="1">
                <a:solidFill>
                  <a:srgbClr val="002060"/>
                </a:solidFill>
                <a:latin typeface="Times New Roman" pitchFamily="18" charset="0"/>
                <a:cs typeface="Times New Roman" pitchFamily="18" charset="0"/>
              </a:rPr>
              <a:t>tư</a:t>
            </a:r>
            <a:r>
              <a:rPr lang="en-US" sz="3000" dirty="0">
                <a:solidFill>
                  <a:srgbClr val="002060"/>
                </a:solidFill>
                <a:latin typeface="Times New Roman" pitchFamily="18" charset="0"/>
                <a:cs typeface="Times New Roman" pitchFamily="18" charset="0"/>
              </a:rPr>
              <a: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Trường</a:t>
            </a:r>
            <a:r>
              <a:rPr lang="en-US" sz="2400" dirty="0">
                <a:solidFill>
                  <a:srgbClr val="002060"/>
                </a:solidFill>
                <a:latin typeface="Times New Roman" pitchFamily="18" charset="0"/>
                <a:cs typeface="Times New Roman" pitchFamily="18" charset="0"/>
              </a:rPr>
              <a:t> Cao </a:t>
            </a:r>
            <a:r>
              <a:rPr lang="en-US" sz="2400" dirty="0" err="1">
                <a:solidFill>
                  <a:srgbClr val="002060"/>
                </a:solidFill>
                <a:latin typeface="Times New Roman" pitchFamily="18" charset="0"/>
                <a:cs typeface="Times New Roman" pitchFamily="18" charset="0"/>
              </a:rPr>
              <a:t>đẳng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Kỹ</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thuật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Lý</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Tự</a:t>
            </a:r>
            <a:r>
              <a:rPr lang="en-US" sz="2400" dirty="0">
                <a:solidFill>
                  <a:srgbClr val="002060"/>
                </a:solidFill>
                <a:latin typeface="Times New Roman" pitchFamily="18" charset="0"/>
                <a:cs typeface="Times New Roman" pitchFamily="18" charset="0"/>
              </a:rPr>
              <a:t> </a:t>
            </a:r>
            <a:r>
              <a:rPr lang="en-US" sz="2400" err="1">
                <a:solidFill>
                  <a:srgbClr val="002060"/>
                </a:solidFill>
                <a:latin typeface="Times New Roman" pitchFamily="18" charset="0"/>
                <a:cs typeface="Times New Roman" pitchFamily="18" charset="0"/>
              </a:rPr>
              <a:t>Trọng</a:t>
            </a:r>
            <a:r>
              <a:rPr lang="en-US" sz="2400">
                <a:solidFill>
                  <a:srgbClr val="002060"/>
                </a:solidFill>
                <a:latin typeface="Times New Roman" pitchFamily="18" charset="0"/>
                <a:cs typeface="Times New Roman" pitchFamily="18" charset="0"/>
              </a:rPr>
              <a:t> TP.HCM</a:t>
            </a:r>
            <a:endParaRPr lang="en-US" sz="2400" dirty="0">
              <a:solidFill>
                <a:srgbClr val="002060"/>
              </a:solidFill>
              <a:latin typeface="Times New Roman" pitchFamily="18" charset="0"/>
              <a:cs typeface="Times New Roman" pitchFamily="18" charset="0"/>
            </a:endParaRPr>
          </a:p>
          <a:p>
            <a:pPr lvl="0">
              <a:buFont typeface="Wingdings" pitchFamily="2" charset="2"/>
              <a:buChar char="v"/>
            </a:pPr>
            <a:r>
              <a:rPr lang="en-US" sz="3000" b="1" dirty="0" err="1">
                <a:solidFill>
                  <a:srgbClr val="002060"/>
                </a:solidFill>
                <a:latin typeface="Times New Roman" pitchFamily="18" charset="0"/>
                <a:cs typeface="Times New Roman" pitchFamily="18" charset="0"/>
              </a:rPr>
              <a:t>Đơn</a:t>
            </a:r>
            <a:r>
              <a:rPr lang="en-US" sz="3000" b="1" dirty="0">
                <a:solidFill>
                  <a:srgbClr val="002060"/>
                </a:solidFill>
                <a:latin typeface="Times New Roman" pitchFamily="18" charset="0"/>
                <a:cs typeface="Times New Roman" pitchFamily="18" charset="0"/>
              </a:rPr>
              <a:t> </a:t>
            </a:r>
            <a:r>
              <a:rPr lang="en-US" sz="3000" b="1" dirty="0" err="1">
                <a:solidFill>
                  <a:srgbClr val="002060"/>
                </a:solidFill>
                <a:latin typeface="Times New Roman" pitchFamily="18" charset="0"/>
                <a:cs typeface="Times New Roman" pitchFamily="18" charset="0"/>
              </a:rPr>
              <a:t>vị</a:t>
            </a:r>
            <a:r>
              <a:rPr lang="en-US" sz="3000" b="1" dirty="0">
                <a:solidFill>
                  <a:srgbClr val="002060"/>
                </a:solidFill>
                <a:latin typeface="Times New Roman" pitchFamily="18" charset="0"/>
                <a:cs typeface="Times New Roman" pitchFamily="18" charset="0"/>
              </a:rPr>
              <a:t> </a:t>
            </a:r>
            <a:r>
              <a:rPr lang="en-US" sz="3000" b="1" dirty="0" err="1">
                <a:solidFill>
                  <a:srgbClr val="002060"/>
                </a:solidFill>
                <a:latin typeface="Times New Roman" pitchFamily="18" charset="0"/>
                <a:cs typeface="Times New Roman" pitchFamily="18" charset="0"/>
              </a:rPr>
              <a:t>lập</a:t>
            </a:r>
            <a:r>
              <a:rPr lang="en-US" sz="3000" b="1" dirty="0">
                <a:solidFill>
                  <a:srgbClr val="002060"/>
                </a:solidFill>
                <a:latin typeface="Times New Roman" pitchFamily="18" charset="0"/>
                <a:cs typeface="Times New Roman" pitchFamily="18" charset="0"/>
              </a:rPr>
              <a:t> </a:t>
            </a:r>
            <a:r>
              <a:rPr lang="en-US" sz="3000" b="1" dirty="0" err="1">
                <a:solidFill>
                  <a:srgbClr val="002060"/>
                </a:solidFill>
                <a:latin typeface="Times New Roman" pitchFamily="18" charset="0"/>
                <a:cs typeface="Times New Roman" pitchFamily="18" charset="0"/>
              </a:rPr>
              <a:t>dự</a:t>
            </a:r>
            <a:r>
              <a:rPr lang="en-US" sz="3000" b="1" dirty="0">
                <a:solidFill>
                  <a:srgbClr val="002060"/>
                </a:solidFill>
                <a:latin typeface="Times New Roman" pitchFamily="18" charset="0"/>
                <a:cs typeface="Times New Roman" pitchFamily="18" charset="0"/>
              </a:rPr>
              <a:t> </a:t>
            </a:r>
            <a:r>
              <a:rPr lang="en-US" sz="3000" b="1" dirty="0" err="1">
                <a:solidFill>
                  <a:srgbClr val="002060"/>
                </a:solidFill>
                <a:latin typeface="Times New Roman" pitchFamily="18" charset="0"/>
                <a:cs typeface="Times New Roman" pitchFamily="18" charset="0"/>
              </a:rPr>
              <a:t>án</a:t>
            </a:r>
            <a:r>
              <a:rPr lang="en-US" sz="3000" dirty="0">
                <a:solidFill>
                  <a:srgbClr val="002060"/>
                </a:solidFill>
                <a:latin typeface="Times New Roman" pitchFamily="18" charset="0"/>
                <a:cs typeface="Times New Roman" pitchFamily="18" charset="0"/>
              </a:rPr>
              <a: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Trường</a:t>
            </a:r>
            <a:r>
              <a:rPr lang="en-US" sz="2400" dirty="0">
                <a:solidFill>
                  <a:srgbClr val="002060"/>
                </a:solidFill>
                <a:latin typeface="Times New Roman" pitchFamily="18" charset="0"/>
                <a:cs typeface="Times New Roman" pitchFamily="18" charset="0"/>
              </a:rPr>
              <a:t> Cao </a:t>
            </a:r>
            <a:r>
              <a:rPr lang="en-US" sz="2400" dirty="0" err="1">
                <a:solidFill>
                  <a:srgbClr val="002060"/>
                </a:solidFill>
                <a:latin typeface="Times New Roman" pitchFamily="18" charset="0"/>
                <a:cs typeface="Times New Roman" pitchFamily="18" charset="0"/>
              </a:rPr>
              <a:t>đẳng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Kỹ</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thuật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Lý</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Tự</a:t>
            </a:r>
            <a:r>
              <a:rPr lang="en-US" sz="2400" dirty="0">
                <a:solidFill>
                  <a:srgbClr val="002060"/>
                </a:solidFill>
                <a:latin typeface="Times New Roman" pitchFamily="18" charset="0"/>
                <a:cs typeface="Times New Roman" pitchFamily="18" charset="0"/>
              </a:rPr>
              <a:t> </a:t>
            </a:r>
            <a:r>
              <a:rPr lang="en-US" sz="2400" err="1">
                <a:solidFill>
                  <a:srgbClr val="002060"/>
                </a:solidFill>
                <a:latin typeface="Times New Roman" pitchFamily="18" charset="0"/>
                <a:cs typeface="Times New Roman" pitchFamily="18" charset="0"/>
              </a:rPr>
              <a:t>Trọng</a:t>
            </a:r>
            <a:r>
              <a:rPr lang="en-US" sz="2400">
                <a:solidFill>
                  <a:srgbClr val="002060"/>
                </a:solidFill>
                <a:latin typeface="Times New Roman" pitchFamily="18" charset="0"/>
                <a:cs typeface="Times New Roman" pitchFamily="18" charset="0"/>
              </a:rPr>
              <a:t> </a:t>
            </a:r>
            <a:r>
              <a:rPr lang="en-US" sz="2400" smtClean="0">
                <a:solidFill>
                  <a:srgbClr val="002060"/>
                </a:solidFill>
                <a:latin typeface="Times New Roman" pitchFamily="18" charset="0"/>
                <a:cs typeface="Times New Roman" pitchFamily="18" charset="0"/>
              </a:rPr>
              <a:t>TP.HCM</a:t>
            </a:r>
            <a:endParaRPr lang="en-US" sz="2400" dirty="0">
              <a:solidFill>
                <a:srgbClr val="002060"/>
              </a:solidFill>
              <a:latin typeface="Times New Roman" pitchFamily="18" charset="0"/>
              <a:cs typeface="Times New Roman" pitchFamily="18" charset="0"/>
            </a:endParaRPr>
          </a:p>
          <a:p>
            <a:pPr marL="0" indent="0">
              <a:buNone/>
            </a:pPr>
            <a:endParaRPr lang="en-US"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22814874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143000"/>
            <a:ext cx="8991600" cy="609600"/>
          </a:xfrm>
        </p:spPr>
        <p:txBody>
          <a:bodyPr>
            <a:normAutofit/>
          </a:bodyPr>
          <a:lstStyle/>
          <a:p>
            <a:pPr>
              <a:buFont typeface="Wingdings" pitchFamily="2" charset="2"/>
              <a:buChar char="v"/>
            </a:pPr>
            <a:r>
              <a:rPr lang="en-US" sz="2800" b="1" dirty="0" err="1">
                <a:solidFill>
                  <a:srgbClr val="002060"/>
                </a:solidFill>
                <a:latin typeface="Times New Roman" pitchFamily="18" charset="0"/>
                <a:cs typeface="Times New Roman" pitchFamily="18" charset="0"/>
              </a:rPr>
              <a:t>Tổng</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mức</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đầu</a:t>
            </a:r>
            <a:r>
              <a:rPr lang="en-US" sz="2800" b="1" dirty="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tư</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dự</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án</a:t>
            </a:r>
            <a:r>
              <a:rPr lang="en-US" sz="2800" b="1" dirty="0" smtClean="0">
                <a:solidFill>
                  <a:srgbClr val="002060"/>
                </a:solidFill>
                <a:latin typeface="Times New Roman" pitchFamily="18" charset="0"/>
                <a:cs typeface="Times New Roman" pitchFamily="18" charset="0"/>
              </a:rPr>
              <a:t>: </a:t>
            </a:r>
            <a:r>
              <a:rPr lang="en-US" sz="2800" b="1" dirty="0">
                <a:solidFill>
                  <a:srgbClr val="002060"/>
                </a:solidFill>
                <a:latin typeface="Times New Roman" pitchFamily="18" charset="0"/>
                <a:cs typeface="Times New Roman" pitchFamily="18" charset="0"/>
              </a:rPr>
              <a:t>1.589.898.526.819 </a:t>
            </a:r>
            <a:r>
              <a:rPr lang="en-US" sz="2800" dirty="0" err="1">
                <a:solidFill>
                  <a:srgbClr val="002060"/>
                </a:solidFill>
                <a:latin typeface="Times New Roman" pitchFamily="18" charset="0"/>
                <a:cs typeface="Times New Roman" pitchFamily="18" charset="0"/>
              </a:rPr>
              <a:t>đồng</a:t>
            </a:r>
            <a:endParaRPr lang="en-US" sz="2800" dirty="0">
              <a:solidFill>
                <a:srgbClr val="002060"/>
              </a:solidFill>
              <a:latin typeface="Times New Roman" pitchFamily="18" charset="0"/>
              <a:cs typeface="Times New Roman" pitchFamily="18" charset="0"/>
            </a:endParaRPr>
          </a:p>
          <a:p>
            <a:pPr lvl="0">
              <a:buFont typeface="Wingdings" pitchFamily="2" charset="2"/>
              <a:buChar char="v"/>
            </a:pPr>
            <a:endParaRPr lang="en-US" sz="2800" dirty="0">
              <a:solidFill>
                <a:srgbClr val="002060"/>
              </a:solidFill>
              <a:latin typeface="Times New Roman" pitchFamily="18" charset="0"/>
              <a:cs typeface="Times New Roman" pitchFamily="18" charset="0"/>
            </a:endParaRPr>
          </a:p>
          <a:p>
            <a:pPr marL="0" indent="0">
              <a:buNone/>
            </a:pPr>
            <a:endParaRPr lang="en-US" sz="2800" dirty="0">
              <a:solidFill>
                <a:srgbClr val="002060"/>
              </a:solidFill>
              <a:latin typeface="Times New Roman" pitchFamily="18" charset="0"/>
              <a:cs typeface="Times New Roman" pitchFamily="18" charset="0"/>
            </a:endParaRPr>
          </a:p>
        </p:txBody>
      </p:sp>
      <p:sp>
        <p:nvSpPr>
          <p:cNvPr id="13" name="Title 1"/>
          <p:cNvSpPr>
            <a:spLocks noGrp="1"/>
          </p:cNvSpPr>
          <p:nvPr>
            <p:ph type="title"/>
          </p:nvPr>
        </p:nvSpPr>
        <p:spPr>
          <a:xfrm>
            <a:off x="304800" y="381000"/>
            <a:ext cx="6589199" cy="823690"/>
          </a:xfrm>
        </p:spPr>
        <p:txBody>
          <a:bodyPr vert="horz" lIns="91440" tIns="45720" rIns="91440" bIns="45720" rtlCol="0" anchor="t">
            <a:normAutofit fontScale="90000"/>
          </a:bodyPr>
          <a:lstStyle/>
          <a:p>
            <a:pPr>
              <a:tabLst>
                <a:tab pos="1706563" algn="l"/>
              </a:tabLst>
            </a:pPr>
            <a:r>
              <a:rPr lang="en-US" b="1" dirty="0" err="1">
                <a:solidFill>
                  <a:srgbClr val="FF0000"/>
                </a:solidFill>
                <a:latin typeface="Times New Roman" panose="02020603050405020304" pitchFamily="18" charset="0"/>
                <a:cs typeface="Times New Roman" panose="02020603050405020304" pitchFamily="18" charset="0"/>
              </a:rPr>
              <a:t>Phần</a:t>
            </a:r>
            <a:r>
              <a:rPr lang="en-US" b="1" dirty="0">
                <a:solidFill>
                  <a:srgbClr val="FF0000"/>
                </a:solidFill>
                <a:latin typeface="Times New Roman" panose="02020603050405020304" pitchFamily="18" charset="0"/>
                <a:cs typeface="Times New Roman" panose="02020603050405020304" pitchFamily="18" charset="0"/>
              </a:rPr>
              <a:t> 3: </a:t>
            </a:r>
            <a:r>
              <a:rPr lang="en-US" b="1" dirty="0" err="1">
                <a:solidFill>
                  <a:srgbClr val="FF0000"/>
                </a:solidFill>
                <a:latin typeface="Times New Roman" panose="02020603050405020304" pitchFamily="18" charset="0"/>
                <a:cs typeface="Times New Roman" panose="02020603050405020304" pitchFamily="18" charset="0"/>
              </a:rPr>
              <a:t>Thông</a:t>
            </a:r>
            <a:r>
              <a:rPr lang="en-US" b="1" dirty="0">
                <a:solidFill>
                  <a:srgbClr val="FF0000"/>
                </a:solidFill>
                <a:latin typeface="Times New Roman" panose="02020603050405020304" pitchFamily="18" charset="0"/>
                <a:cs typeface="Times New Roman" panose="02020603050405020304" pitchFamily="18" charset="0"/>
              </a:rPr>
              <a:t> tin </a:t>
            </a:r>
            <a:r>
              <a:rPr lang="en-US" b="1" dirty="0" err="1">
                <a:solidFill>
                  <a:srgbClr val="FF0000"/>
                </a:solidFill>
                <a:latin typeface="Times New Roman" panose="02020603050405020304" pitchFamily="18" charset="0"/>
                <a:cs typeface="Times New Roman" panose="02020603050405020304" pitchFamily="18" charset="0"/>
              </a:rPr>
              <a:t>chung</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dự</a:t>
            </a:r>
            <a:r>
              <a:rPr lang="en-US" b="1" dirty="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án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b="1" dirty="0">
              <a:solidFill>
                <a:srgbClr val="FF0000"/>
              </a:solidFill>
              <a:latin typeface="Times New Roman" panose="02020603050405020304" pitchFamily="18" charset="0"/>
              <a:cs typeface="Times New Roman" panose="02020603050405020304" pitchFamily="18" charset="0"/>
            </a:endParaRPr>
          </a:p>
        </p:txBody>
      </p:sp>
      <p:cxnSp>
        <p:nvCxnSpPr>
          <p:cNvPr id="15" name="Straight Connector 14"/>
          <p:cNvCxnSpPr>
            <a:stCxn id="17" idx="3"/>
            <a:endCxn id="16" idx="1"/>
          </p:cNvCxnSpPr>
          <p:nvPr/>
        </p:nvCxnSpPr>
        <p:spPr>
          <a:xfrm flipV="1">
            <a:off x="2362199" y="2476500"/>
            <a:ext cx="2140443" cy="1726848"/>
          </a:xfrm>
          <a:prstGeom prst="line">
            <a:avLst/>
          </a:prstGeom>
        </p:spPr>
        <p:style>
          <a:lnRef idx="2">
            <a:schemeClr val="accent1"/>
          </a:lnRef>
          <a:fillRef idx="0">
            <a:schemeClr val="accent1"/>
          </a:fillRef>
          <a:effectRef idx="1">
            <a:schemeClr val="accent1"/>
          </a:effectRef>
          <a:fontRef idx="minor">
            <a:schemeClr val="tx1"/>
          </a:fontRef>
        </p:style>
      </p:cxnSp>
      <p:sp>
        <p:nvSpPr>
          <p:cNvPr id="16" name="Rounded Rectangle 15"/>
          <p:cNvSpPr/>
          <p:nvPr/>
        </p:nvSpPr>
        <p:spPr>
          <a:xfrm>
            <a:off x="4502642" y="1905000"/>
            <a:ext cx="3963953" cy="11430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lvl="0" algn="ctr"/>
            <a:r>
              <a:rPr lang="vi-VN" sz="2400" b="1">
                <a:solidFill>
                  <a:srgbClr val="002060"/>
                </a:solidFill>
                <a:latin typeface="Times New Roman" panose="02020603050405020304" pitchFamily="18" charset="0"/>
                <a:cs typeface="Times New Roman" panose="02020603050405020304" pitchFamily="18" charset="0"/>
              </a:rPr>
              <a:t>Nguồn vốn Trung ương: 704.999.541.550 đồng</a:t>
            </a:r>
            <a:endParaRPr lang="en-US" sz="2400" b="1">
              <a:solidFill>
                <a:srgbClr val="002060"/>
              </a:solidFill>
              <a:latin typeface="Times New Roman" panose="02020603050405020304" pitchFamily="18" charset="0"/>
              <a:cs typeface="Times New Roman" panose="02020603050405020304" pitchFamily="18" charset="0"/>
            </a:endParaRPr>
          </a:p>
        </p:txBody>
      </p:sp>
      <p:sp>
        <p:nvSpPr>
          <p:cNvPr id="17" name="Rounded Rectangle 16"/>
          <p:cNvSpPr/>
          <p:nvPr/>
        </p:nvSpPr>
        <p:spPr>
          <a:xfrm>
            <a:off x="457200" y="3584222"/>
            <a:ext cx="1904999" cy="123825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vi-VN" sz="2400" b="1" smtClean="0">
                <a:solidFill>
                  <a:srgbClr val="002060"/>
                </a:solidFill>
                <a:latin typeface="Times New Roman" panose="02020603050405020304" pitchFamily="18" charset="0"/>
                <a:cs typeface="Times New Roman" panose="02020603050405020304" pitchFamily="18" charset="0"/>
              </a:rPr>
              <a:t>Nguồn </a:t>
            </a:r>
            <a:r>
              <a:rPr lang="vi-VN" sz="2400" b="1">
                <a:solidFill>
                  <a:srgbClr val="002060"/>
                </a:solidFill>
                <a:latin typeface="Times New Roman" panose="02020603050405020304" pitchFamily="18" charset="0"/>
                <a:cs typeface="Times New Roman" panose="02020603050405020304" pitchFamily="18" charset="0"/>
              </a:rPr>
              <a:t>vốn đầu tư</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25" name="Rounded Rectangle 24"/>
          <p:cNvSpPr/>
          <p:nvPr/>
        </p:nvSpPr>
        <p:spPr>
          <a:xfrm>
            <a:off x="4502642" y="3352800"/>
            <a:ext cx="3963953" cy="155972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lvl="0" algn="ctr"/>
            <a:r>
              <a:rPr lang="vi-VN" sz="2400" b="1">
                <a:solidFill>
                  <a:srgbClr val="002060"/>
                </a:solidFill>
                <a:latin typeface="Times New Roman" panose="02020603050405020304" pitchFamily="18" charset="0"/>
                <a:cs typeface="Times New Roman" panose="02020603050405020304" pitchFamily="18" charset="0"/>
              </a:rPr>
              <a:t>Nguồn vốn do Ủy ban </a:t>
            </a:r>
            <a:r>
              <a:rPr lang="en-US" sz="2400" b="1" smtClean="0">
                <a:solidFill>
                  <a:srgbClr val="002060"/>
                </a:solidFill>
                <a:latin typeface="Times New Roman" panose="02020603050405020304" pitchFamily="18" charset="0"/>
                <a:cs typeface="Times New Roman" panose="02020603050405020304" pitchFamily="18" charset="0"/>
              </a:rPr>
              <a:t>N</a:t>
            </a:r>
            <a:r>
              <a:rPr lang="vi-VN" sz="2400" b="1" smtClean="0">
                <a:solidFill>
                  <a:srgbClr val="002060"/>
                </a:solidFill>
                <a:latin typeface="Times New Roman" panose="02020603050405020304" pitchFamily="18" charset="0"/>
                <a:cs typeface="Times New Roman" panose="02020603050405020304" pitchFamily="18" charset="0"/>
              </a:rPr>
              <a:t>hân </a:t>
            </a:r>
            <a:r>
              <a:rPr lang="vi-VN" sz="2400" b="1">
                <a:solidFill>
                  <a:srgbClr val="002060"/>
                </a:solidFill>
                <a:latin typeface="Times New Roman" panose="02020603050405020304" pitchFamily="18" charset="0"/>
                <a:cs typeface="Times New Roman" panose="02020603050405020304" pitchFamily="18" charset="0"/>
              </a:rPr>
              <a:t>dân thành phố Hồ Chí Minh phê duyệt: 869.000.000.000 đồng</a:t>
            </a:r>
            <a:endParaRPr lang="en-US" sz="2400" b="1">
              <a:solidFill>
                <a:srgbClr val="002060"/>
              </a:solidFill>
              <a:latin typeface="Times New Roman" panose="02020603050405020304" pitchFamily="18" charset="0"/>
              <a:cs typeface="Times New Roman" panose="02020603050405020304" pitchFamily="18" charset="0"/>
            </a:endParaRPr>
          </a:p>
        </p:txBody>
      </p:sp>
      <p:sp>
        <p:nvSpPr>
          <p:cNvPr id="26" name="Rounded Rectangle 25"/>
          <p:cNvSpPr/>
          <p:nvPr/>
        </p:nvSpPr>
        <p:spPr>
          <a:xfrm>
            <a:off x="4502642" y="5181600"/>
            <a:ext cx="3963953" cy="155972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lvl="0" algn="ctr"/>
            <a:r>
              <a:rPr lang="vi-VN" sz="2400" b="1">
                <a:solidFill>
                  <a:srgbClr val="002060"/>
                </a:solidFill>
                <a:latin typeface="Times New Roman" panose="02020603050405020304" pitchFamily="18" charset="0"/>
                <a:cs typeface="Times New Roman" panose="02020603050405020304" pitchFamily="18" charset="0"/>
              </a:rPr>
              <a:t>Nguồn vốn phát triển sự nghiệp của Nhà trường (1%): 15.898.985.268 đồng</a:t>
            </a:r>
            <a:endParaRPr lang="en-US" sz="2400" b="1">
              <a:solidFill>
                <a:srgbClr val="002060"/>
              </a:solidFill>
              <a:latin typeface="Times New Roman" panose="02020603050405020304" pitchFamily="18" charset="0"/>
              <a:cs typeface="Times New Roman" panose="02020603050405020304" pitchFamily="18" charset="0"/>
            </a:endParaRPr>
          </a:p>
        </p:txBody>
      </p:sp>
      <p:cxnSp>
        <p:nvCxnSpPr>
          <p:cNvPr id="28" name="Straight Connector 27"/>
          <p:cNvCxnSpPr>
            <a:stCxn id="17" idx="3"/>
          </p:cNvCxnSpPr>
          <p:nvPr/>
        </p:nvCxnSpPr>
        <p:spPr>
          <a:xfrm flipV="1">
            <a:off x="2362199" y="4132660"/>
            <a:ext cx="2140443" cy="70688"/>
          </a:xfrm>
          <a:prstGeom prst="line">
            <a:avLst/>
          </a:prstGeom>
        </p:spPr>
        <p:style>
          <a:lnRef idx="2">
            <a:schemeClr val="accent1"/>
          </a:lnRef>
          <a:fillRef idx="0">
            <a:schemeClr val="accent1"/>
          </a:fillRef>
          <a:effectRef idx="1">
            <a:schemeClr val="accent1"/>
          </a:effectRef>
          <a:fontRef idx="minor">
            <a:schemeClr val="tx1"/>
          </a:fontRef>
        </p:style>
      </p:cxnSp>
      <p:cxnSp>
        <p:nvCxnSpPr>
          <p:cNvPr id="31" name="Straight Connector 30"/>
          <p:cNvCxnSpPr>
            <a:stCxn id="17" idx="3"/>
            <a:endCxn id="26" idx="1"/>
          </p:cNvCxnSpPr>
          <p:nvPr/>
        </p:nvCxnSpPr>
        <p:spPr>
          <a:xfrm>
            <a:off x="2362199" y="4203348"/>
            <a:ext cx="2140443" cy="1758112"/>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289129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752600"/>
            <a:ext cx="8610600" cy="4953000"/>
          </a:xfrm>
        </p:spPr>
        <p:txBody>
          <a:bodyPr>
            <a:noAutofit/>
          </a:bodyPr>
          <a:lstStyle/>
          <a:p>
            <a:pPr marL="0" indent="0" algn="just">
              <a:buNone/>
            </a:pPr>
            <a:r>
              <a:rPr lang="nl-NL" sz="2000" i="1" dirty="0" smtClean="0">
                <a:solidFill>
                  <a:srgbClr val="002060"/>
                </a:solidFill>
                <a:latin typeface="Times New Roman" pitchFamily="18" charset="0"/>
                <a:cs typeface="Times New Roman" pitchFamily="18" charset="0"/>
              </a:rPr>
              <a:t>Nguồn </a:t>
            </a:r>
            <a:r>
              <a:rPr lang="nl-NL" sz="2000" i="1" dirty="0">
                <a:solidFill>
                  <a:srgbClr val="002060"/>
                </a:solidFill>
                <a:latin typeface="Times New Roman" pitchFamily="18" charset="0"/>
                <a:cs typeface="Times New Roman" pitchFamily="18" charset="0"/>
              </a:rPr>
              <a:t>vốn Trung ương </a:t>
            </a:r>
            <a:r>
              <a:rPr lang="nl-NL" sz="2000" i="1" dirty="0" smtClean="0">
                <a:solidFill>
                  <a:srgbClr val="002060"/>
                </a:solidFill>
                <a:latin typeface="Times New Roman" pitchFamily="18" charset="0"/>
                <a:cs typeface="Times New Roman" pitchFamily="18" charset="0"/>
              </a:rPr>
              <a:t>(</a:t>
            </a:r>
            <a:r>
              <a:rPr lang="nl-NL" sz="2000" i="1" dirty="0">
                <a:solidFill>
                  <a:srgbClr val="002060"/>
                </a:solidFill>
                <a:latin typeface="Times New Roman" pitchFamily="18" charset="0"/>
                <a:cs typeface="Times New Roman" pitchFamily="18" charset="0"/>
              </a:rPr>
              <a:t>thực hiện theo Quyết định 761/QĐ-TTg): 704.999.541.550 đồng và nguồn vốn phát triển sự nghiệp Nhà trường 15.898.985.268 đồng dùng để đầu tư hoạt động dạy học tại cơ sở 1 và đầu tư thiết bị cơ sở 2, nội dung thực hiện:</a:t>
            </a:r>
            <a:endParaRPr lang="en-US" sz="2000" i="1" dirty="0">
              <a:solidFill>
                <a:srgbClr val="002060"/>
              </a:solidFill>
              <a:latin typeface="Times New Roman" pitchFamily="18" charset="0"/>
              <a:cs typeface="Times New Roman" pitchFamily="18" charset="0"/>
            </a:endParaRPr>
          </a:p>
          <a:p>
            <a:pPr>
              <a:buFont typeface="Arial" pitchFamily="34" charset="0"/>
              <a:buChar char="•"/>
              <a:tabLst>
                <a:tab pos="8115300" algn="r"/>
              </a:tabLst>
            </a:pPr>
            <a:r>
              <a:rPr lang="nl-NL" sz="2000" dirty="0" smtClean="0">
                <a:solidFill>
                  <a:srgbClr val="002060"/>
                </a:solidFill>
                <a:latin typeface="Times New Roman" pitchFamily="18" charset="0"/>
                <a:cs typeface="Times New Roman" pitchFamily="18" charset="0"/>
              </a:rPr>
              <a:t>Đổi </a:t>
            </a:r>
            <a:r>
              <a:rPr lang="nl-NL" sz="2000" dirty="0">
                <a:solidFill>
                  <a:srgbClr val="002060"/>
                </a:solidFill>
                <a:latin typeface="Times New Roman" pitchFamily="18" charset="0"/>
                <a:cs typeface="Times New Roman" pitchFamily="18" charset="0"/>
              </a:rPr>
              <a:t>mới hệ thống quản </a:t>
            </a:r>
            <a:r>
              <a:rPr lang="nl-NL" sz="2000" dirty="0" smtClean="0">
                <a:solidFill>
                  <a:srgbClr val="002060"/>
                </a:solidFill>
                <a:latin typeface="Times New Roman" pitchFamily="18" charset="0"/>
                <a:cs typeface="Times New Roman" pitchFamily="18" charset="0"/>
              </a:rPr>
              <a:t>lýquản </a:t>
            </a:r>
            <a:r>
              <a:rPr lang="nl-NL" sz="2000" dirty="0">
                <a:solidFill>
                  <a:srgbClr val="002060"/>
                </a:solidFill>
                <a:latin typeface="Times New Roman" pitchFamily="18" charset="0"/>
                <a:cs typeface="Times New Roman" pitchFamily="18" charset="0"/>
              </a:rPr>
              <a:t>lý đảm bảo chất </a:t>
            </a:r>
            <a:r>
              <a:rPr lang="nl-NL" sz="2000" dirty="0" smtClean="0">
                <a:solidFill>
                  <a:srgbClr val="002060"/>
                </a:solidFill>
                <a:latin typeface="Times New Roman" pitchFamily="18" charset="0"/>
                <a:cs typeface="Times New Roman" pitchFamily="18" charset="0"/>
              </a:rPr>
              <a:t>lượng:	5.500.000.000 đồng</a:t>
            </a:r>
            <a:endParaRPr lang="en-US" sz="2000" dirty="0">
              <a:solidFill>
                <a:srgbClr val="002060"/>
              </a:solidFill>
              <a:latin typeface="Times New Roman" pitchFamily="18" charset="0"/>
              <a:cs typeface="Times New Roman" pitchFamily="18" charset="0"/>
            </a:endParaRPr>
          </a:p>
          <a:p>
            <a:pPr>
              <a:buFont typeface="Arial" pitchFamily="34" charset="0"/>
              <a:buChar char="•"/>
              <a:tabLst>
                <a:tab pos="8115300" algn="r"/>
              </a:tabLst>
            </a:pPr>
            <a:r>
              <a:rPr lang="nl-NL" sz="2000" dirty="0" smtClean="0">
                <a:solidFill>
                  <a:srgbClr val="002060"/>
                </a:solidFill>
                <a:latin typeface="Times New Roman" pitchFamily="18" charset="0"/>
                <a:cs typeface="Times New Roman" pitchFamily="18" charset="0"/>
              </a:rPr>
              <a:t>Chi </a:t>
            </a:r>
            <a:r>
              <a:rPr lang="nl-NL" sz="2000" dirty="0">
                <a:solidFill>
                  <a:srgbClr val="002060"/>
                </a:solidFill>
                <a:latin typeface="Times New Roman" pitchFamily="18" charset="0"/>
                <a:cs typeface="Times New Roman" pitchFamily="18" charset="0"/>
              </a:rPr>
              <a:t>phí đào tạo, bồi dưỡng giáo viên, cán bộ quản </a:t>
            </a:r>
            <a:r>
              <a:rPr lang="nl-NL" sz="2000" dirty="0" smtClean="0">
                <a:solidFill>
                  <a:srgbClr val="002060"/>
                </a:solidFill>
                <a:latin typeface="Times New Roman" pitchFamily="18" charset="0"/>
                <a:cs typeface="Times New Roman" pitchFamily="18" charset="0"/>
              </a:rPr>
              <a:t>lý:	8.959.116.000 đồng</a:t>
            </a:r>
            <a:endParaRPr lang="en-US" sz="2000" dirty="0">
              <a:solidFill>
                <a:srgbClr val="002060"/>
              </a:solidFill>
              <a:latin typeface="Times New Roman" pitchFamily="18" charset="0"/>
              <a:cs typeface="Times New Roman" pitchFamily="18" charset="0"/>
            </a:endParaRPr>
          </a:p>
          <a:p>
            <a:pPr>
              <a:buFont typeface="Arial" pitchFamily="34" charset="0"/>
              <a:buChar char="•"/>
              <a:tabLst>
                <a:tab pos="8115300" algn="r"/>
              </a:tabLst>
            </a:pPr>
            <a:r>
              <a:rPr lang="nl-NL" sz="2000" dirty="0" smtClean="0">
                <a:solidFill>
                  <a:srgbClr val="002060"/>
                </a:solidFill>
                <a:latin typeface="Times New Roman" pitchFamily="18" charset="0"/>
                <a:cs typeface="Times New Roman" pitchFamily="18" charset="0"/>
              </a:rPr>
              <a:t>Chi </a:t>
            </a:r>
            <a:r>
              <a:rPr lang="nl-NL" sz="2000" dirty="0">
                <a:solidFill>
                  <a:srgbClr val="002060"/>
                </a:solidFill>
                <a:latin typeface="Times New Roman" pitchFamily="18" charset="0"/>
                <a:cs typeface="Times New Roman" pitchFamily="18" charset="0"/>
              </a:rPr>
              <a:t>phí </a:t>
            </a:r>
            <a:r>
              <a:rPr lang="nl-NL" sz="2000" dirty="0" smtClean="0">
                <a:solidFill>
                  <a:srgbClr val="002060"/>
                </a:solidFill>
                <a:latin typeface="Times New Roman" pitchFamily="18" charset="0"/>
                <a:cs typeface="Times New Roman" pitchFamily="18" charset="0"/>
              </a:rPr>
              <a:t>tăng </a:t>
            </a:r>
            <a:r>
              <a:rPr lang="nl-NL" sz="2000" dirty="0">
                <a:solidFill>
                  <a:srgbClr val="002060"/>
                </a:solidFill>
                <a:latin typeface="Times New Roman" pitchFamily="18" charset="0"/>
                <a:cs typeface="Times New Roman" pitchFamily="18" charset="0"/>
              </a:rPr>
              <a:t>cường hợp tác quốc tế và </a:t>
            </a:r>
            <a:r>
              <a:rPr lang="nl-NL" sz="2000" dirty="0" smtClean="0">
                <a:solidFill>
                  <a:srgbClr val="002060"/>
                </a:solidFill>
                <a:latin typeface="Times New Roman" pitchFamily="18" charset="0"/>
                <a:cs typeface="Times New Roman" pitchFamily="18" charset="0"/>
              </a:rPr>
              <a:t>NCKH: </a:t>
            </a:r>
            <a:r>
              <a:rPr lang="nl-NL" sz="2000" dirty="0">
                <a:solidFill>
                  <a:srgbClr val="002060"/>
                </a:solidFill>
                <a:latin typeface="Times New Roman" pitchFamily="18" charset="0"/>
                <a:cs typeface="Times New Roman" pitchFamily="18" charset="0"/>
              </a:rPr>
              <a:t>	</a:t>
            </a:r>
            <a:r>
              <a:rPr lang="nl-NL" sz="2000" dirty="0" smtClean="0">
                <a:solidFill>
                  <a:srgbClr val="002060"/>
                </a:solidFill>
                <a:latin typeface="Times New Roman" pitchFamily="18" charset="0"/>
                <a:cs typeface="Times New Roman" pitchFamily="18" charset="0"/>
              </a:rPr>
              <a:t>5.000.000.000 </a:t>
            </a:r>
            <a:r>
              <a:rPr lang="nl-NL" sz="2000" dirty="0">
                <a:solidFill>
                  <a:srgbClr val="002060"/>
                </a:solidFill>
                <a:latin typeface="Times New Roman" pitchFamily="18" charset="0"/>
                <a:cs typeface="Times New Roman" pitchFamily="18" charset="0"/>
              </a:rPr>
              <a:t>đồng</a:t>
            </a:r>
            <a:endParaRPr lang="en-US" sz="2000" dirty="0">
              <a:solidFill>
                <a:srgbClr val="002060"/>
              </a:solidFill>
              <a:latin typeface="Times New Roman" pitchFamily="18" charset="0"/>
              <a:cs typeface="Times New Roman" pitchFamily="18" charset="0"/>
            </a:endParaRPr>
          </a:p>
          <a:p>
            <a:pPr>
              <a:buFont typeface="Arial" pitchFamily="34" charset="0"/>
              <a:buChar char="•"/>
              <a:tabLst>
                <a:tab pos="8115300" algn="r"/>
              </a:tabLst>
            </a:pPr>
            <a:r>
              <a:rPr lang="nl-NL" sz="2000" dirty="0" smtClean="0">
                <a:solidFill>
                  <a:srgbClr val="002060"/>
                </a:solidFill>
                <a:latin typeface="Times New Roman" pitchFamily="18" charset="0"/>
                <a:cs typeface="Times New Roman" pitchFamily="18" charset="0"/>
              </a:rPr>
              <a:t>Chi </a:t>
            </a:r>
            <a:r>
              <a:rPr lang="nl-NL" sz="2000" dirty="0">
                <a:solidFill>
                  <a:srgbClr val="002060"/>
                </a:solidFill>
                <a:latin typeface="Times New Roman" pitchFamily="18" charset="0"/>
                <a:cs typeface="Times New Roman" pitchFamily="18" charset="0"/>
              </a:rPr>
              <a:t>phí thiết bị dạy nghề:  </a:t>
            </a:r>
            <a:r>
              <a:rPr lang="nl-NL" sz="2000" dirty="0" smtClean="0">
                <a:solidFill>
                  <a:srgbClr val="002060"/>
                </a:solidFill>
                <a:latin typeface="Times New Roman" pitchFamily="18" charset="0"/>
                <a:cs typeface="Times New Roman" pitchFamily="18" charset="0"/>
              </a:rPr>
              <a:t>	437.681.074.656 </a:t>
            </a:r>
            <a:r>
              <a:rPr lang="nl-NL" sz="2000" dirty="0">
                <a:solidFill>
                  <a:srgbClr val="002060"/>
                </a:solidFill>
                <a:latin typeface="Times New Roman" pitchFamily="18" charset="0"/>
                <a:cs typeface="Times New Roman" pitchFamily="18" charset="0"/>
              </a:rPr>
              <a:t>đồng</a:t>
            </a:r>
            <a:endParaRPr lang="en-US" sz="2000" dirty="0">
              <a:solidFill>
                <a:srgbClr val="002060"/>
              </a:solidFill>
              <a:latin typeface="Times New Roman" pitchFamily="18" charset="0"/>
              <a:cs typeface="Times New Roman" pitchFamily="18" charset="0"/>
            </a:endParaRPr>
          </a:p>
          <a:p>
            <a:pPr>
              <a:buFont typeface="Arial" pitchFamily="34" charset="0"/>
              <a:buChar char="•"/>
              <a:tabLst>
                <a:tab pos="8115300" algn="r"/>
              </a:tabLst>
            </a:pPr>
            <a:r>
              <a:rPr lang="en-US" sz="2000" dirty="0" err="1" smtClean="0">
                <a:solidFill>
                  <a:srgbClr val="002060"/>
                </a:solidFill>
                <a:latin typeface="Times New Roman" pitchFamily="18" charset="0"/>
                <a:cs typeface="Times New Roman" pitchFamily="18" charset="0"/>
              </a:rPr>
              <a:t>Đổi</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mới</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và</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phát</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triển</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chương</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trình</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đào</a:t>
            </a:r>
            <a:r>
              <a:rPr lang="en-US" sz="2000" dirty="0" smtClean="0">
                <a:solidFill>
                  <a:srgbClr val="002060"/>
                </a:solidFill>
                <a:latin typeface="Times New Roman" pitchFamily="18" charset="0"/>
                <a:cs typeface="Times New Roman" pitchFamily="18" charset="0"/>
              </a:rPr>
              <a:t> </a:t>
            </a:r>
            <a:r>
              <a:rPr lang="en-US" sz="2000" dirty="0" err="1" smtClean="0">
                <a:solidFill>
                  <a:srgbClr val="002060"/>
                </a:solidFill>
                <a:latin typeface="Times New Roman" pitchFamily="18" charset="0"/>
                <a:cs typeface="Times New Roman" pitchFamily="18" charset="0"/>
              </a:rPr>
              <a:t>tạo</a:t>
            </a:r>
            <a:r>
              <a:rPr lang="en-US" sz="2000" dirty="0" smtClean="0">
                <a:solidFill>
                  <a:srgbClr val="002060"/>
                </a:solidFill>
                <a:latin typeface="Times New Roman" pitchFamily="18" charset="0"/>
                <a:cs typeface="Times New Roman" pitchFamily="18" charset="0"/>
              </a:rPr>
              <a:t>: 	12.570.600.000 </a:t>
            </a:r>
            <a:r>
              <a:rPr lang="en-US" sz="2000" dirty="0" err="1" smtClean="0">
                <a:solidFill>
                  <a:srgbClr val="002060"/>
                </a:solidFill>
                <a:latin typeface="Times New Roman" pitchFamily="18" charset="0"/>
                <a:cs typeface="Times New Roman" pitchFamily="18" charset="0"/>
              </a:rPr>
              <a:t>đồng</a:t>
            </a:r>
            <a:endParaRPr lang="en-US" sz="2000" dirty="0" smtClean="0">
              <a:solidFill>
                <a:srgbClr val="002060"/>
              </a:solidFill>
              <a:latin typeface="Times New Roman" pitchFamily="18" charset="0"/>
              <a:cs typeface="Times New Roman" pitchFamily="18" charset="0"/>
            </a:endParaRPr>
          </a:p>
          <a:p>
            <a:pPr>
              <a:buFont typeface="Arial" pitchFamily="34" charset="0"/>
              <a:buChar char="•"/>
              <a:tabLst>
                <a:tab pos="8115300" algn="r"/>
              </a:tabLst>
            </a:pPr>
            <a:r>
              <a:rPr lang="en-US" sz="2000" dirty="0" err="1" smtClean="0">
                <a:solidFill>
                  <a:srgbClr val="002060"/>
                </a:solidFill>
                <a:latin typeface="Times New Roman" pitchFamily="18" charset="0"/>
                <a:cs typeface="Times New Roman" pitchFamily="18" charset="0"/>
              </a:rPr>
              <a:t>Các</a:t>
            </a:r>
            <a:r>
              <a:rPr lang="en-US" sz="2000" dirty="0" smtClean="0">
                <a:solidFill>
                  <a:srgbClr val="002060"/>
                </a:solidFill>
                <a:latin typeface="Times New Roman" pitchFamily="18" charset="0"/>
                <a:cs typeface="Times New Roman" pitchFamily="18" charset="0"/>
              </a:rPr>
              <a:t> </a:t>
            </a:r>
            <a:r>
              <a:rPr lang="en-US" sz="2000" dirty="0">
                <a:solidFill>
                  <a:srgbClr val="002060"/>
                </a:solidFill>
                <a:latin typeface="Times New Roman" pitchFamily="18" charset="0"/>
                <a:cs typeface="Times New Roman" pitchFamily="18" charset="0"/>
              </a:rPr>
              <a:t>chi </a:t>
            </a:r>
            <a:r>
              <a:rPr lang="en-US" sz="2000" dirty="0" err="1">
                <a:solidFill>
                  <a:srgbClr val="002060"/>
                </a:solidFill>
                <a:latin typeface="Times New Roman" pitchFamily="18" charset="0"/>
                <a:cs typeface="Times New Roman" pitchFamily="18" charset="0"/>
              </a:rPr>
              <a:t>phí</a:t>
            </a:r>
            <a:r>
              <a:rPr lang="en-US" sz="2000" dirty="0">
                <a:solidFill>
                  <a:srgbClr val="002060"/>
                </a:solidFill>
                <a:latin typeface="Times New Roman" pitchFamily="18" charset="0"/>
                <a:cs typeface="Times New Roman" pitchFamily="18" charset="0"/>
              </a:rPr>
              <a:t> </a:t>
            </a:r>
            <a:r>
              <a:rPr lang="en-US" sz="2000" dirty="0" err="1">
                <a:solidFill>
                  <a:srgbClr val="002060"/>
                </a:solidFill>
                <a:latin typeface="Times New Roman" pitchFamily="18" charset="0"/>
                <a:cs typeface="Times New Roman" pitchFamily="18" charset="0"/>
              </a:rPr>
              <a:t>thực</a:t>
            </a:r>
            <a:r>
              <a:rPr lang="en-US" sz="2000" dirty="0">
                <a:solidFill>
                  <a:srgbClr val="002060"/>
                </a:solidFill>
                <a:latin typeface="Times New Roman" pitchFamily="18" charset="0"/>
                <a:cs typeface="Times New Roman" pitchFamily="18" charset="0"/>
              </a:rPr>
              <a:t> </a:t>
            </a:r>
            <a:r>
              <a:rPr lang="en-US" sz="2000" dirty="0" err="1">
                <a:solidFill>
                  <a:srgbClr val="002060"/>
                </a:solidFill>
                <a:latin typeface="Times New Roman" pitchFamily="18" charset="0"/>
                <a:cs typeface="Times New Roman" pitchFamily="18" charset="0"/>
              </a:rPr>
              <a:t>hiện</a:t>
            </a:r>
            <a:r>
              <a:rPr lang="en-US" sz="2000" dirty="0">
                <a:solidFill>
                  <a:srgbClr val="002060"/>
                </a:solidFill>
                <a:latin typeface="Times New Roman" pitchFamily="18" charset="0"/>
                <a:cs typeface="Times New Roman" pitchFamily="18" charset="0"/>
              </a:rPr>
              <a:t> </a:t>
            </a:r>
            <a:r>
              <a:rPr lang="en-US" sz="2000" dirty="0" err="1">
                <a:solidFill>
                  <a:srgbClr val="002060"/>
                </a:solidFill>
                <a:latin typeface="Times New Roman" pitchFamily="18" charset="0"/>
                <a:cs typeface="Times New Roman" pitchFamily="18" charset="0"/>
              </a:rPr>
              <a:t>dự</a:t>
            </a:r>
            <a:r>
              <a:rPr lang="en-US" sz="2000" dirty="0">
                <a:solidFill>
                  <a:srgbClr val="002060"/>
                </a:solidFill>
                <a:latin typeface="Times New Roman" pitchFamily="18" charset="0"/>
                <a:cs typeface="Times New Roman" pitchFamily="18" charset="0"/>
              </a:rPr>
              <a:t> </a:t>
            </a:r>
            <a:r>
              <a:rPr lang="en-US" sz="2000" dirty="0" err="1">
                <a:solidFill>
                  <a:srgbClr val="002060"/>
                </a:solidFill>
                <a:latin typeface="Times New Roman" pitchFamily="18" charset="0"/>
                <a:cs typeface="Times New Roman" pitchFamily="18" charset="0"/>
              </a:rPr>
              <a:t>án</a:t>
            </a:r>
            <a:r>
              <a:rPr lang="en-US" sz="2000" dirty="0">
                <a:solidFill>
                  <a:srgbClr val="002060"/>
                </a:solidFill>
                <a:latin typeface="Times New Roman" pitchFamily="18" charset="0"/>
                <a:cs typeface="Times New Roman" pitchFamily="18" charset="0"/>
              </a:rPr>
              <a:t>: 	</a:t>
            </a:r>
            <a:r>
              <a:rPr lang="en-US" sz="2000" dirty="0" smtClean="0">
                <a:solidFill>
                  <a:srgbClr val="002060"/>
                </a:solidFill>
                <a:latin typeface="Times New Roman" pitchFamily="18" charset="0"/>
                <a:cs typeface="Times New Roman" pitchFamily="18" charset="0"/>
              </a:rPr>
              <a:t>36.038.080.209 </a:t>
            </a:r>
            <a:r>
              <a:rPr lang="en-US" sz="2000" dirty="0" err="1">
                <a:solidFill>
                  <a:srgbClr val="002060"/>
                </a:solidFill>
                <a:latin typeface="Times New Roman" pitchFamily="18" charset="0"/>
                <a:cs typeface="Times New Roman" pitchFamily="18" charset="0"/>
              </a:rPr>
              <a:t>đồng</a:t>
            </a:r>
            <a:endParaRPr lang="en-US" sz="2000" dirty="0">
              <a:solidFill>
                <a:srgbClr val="002060"/>
              </a:solidFill>
              <a:latin typeface="Times New Roman" pitchFamily="18" charset="0"/>
              <a:cs typeface="Times New Roman" pitchFamily="18" charset="0"/>
            </a:endParaRPr>
          </a:p>
          <a:p>
            <a:pPr>
              <a:buFont typeface="Arial" pitchFamily="34" charset="0"/>
              <a:buChar char="•"/>
              <a:tabLst>
                <a:tab pos="8115300" algn="r"/>
              </a:tabLst>
            </a:pPr>
            <a:r>
              <a:rPr lang="en-US" sz="2000" dirty="0" smtClean="0">
                <a:solidFill>
                  <a:srgbClr val="002060"/>
                </a:solidFill>
                <a:latin typeface="Times New Roman" pitchFamily="18" charset="0"/>
                <a:cs typeface="Times New Roman" pitchFamily="18" charset="0"/>
              </a:rPr>
              <a:t>Chi </a:t>
            </a:r>
            <a:r>
              <a:rPr lang="en-US" sz="2000" dirty="0" err="1">
                <a:solidFill>
                  <a:srgbClr val="002060"/>
                </a:solidFill>
                <a:latin typeface="Times New Roman" pitchFamily="18" charset="0"/>
                <a:cs typeface="Times New Roman" pitchFamily="18" charset="0"/>
              </a:rPr>
              <a:t>phí</a:t>
            </a:r>
            <a:r>
              <a:rPr lang="en-US" sz="2000" dirty="0">
                <a:solidFill>
                  <a:srgbClr val="002060"/>
                </a:solidFill>
                <a:latin typeface="Times New Roman" pitchFamily="18" charset="0"/>
                <a:cs typeface="Times New Roman" pitchFamily="18" charset="0"/>
              </a:rPr>
              <a:t> </a:t>
            </a:r>
            <a:r>
              <a:rPr lang="en-US" sz="2000" dirty="0" err="1">
                <a:solidFill>
                  <a:srgbClr val="002060"/>
                </a:solidFill>
                <a:latin typeface="Times New Roman" pitchFamily="18" charset="0"/>
                <a:cs typeface="Times New Roman" pitchFamily="18" charset="0"/>
              </a:rPr>
              <a:t>dự</a:t>
            </a:r>
            <a:r>
              <a:rPr lang="en-US" sz="2000" dirty="0">
                <a:solidFill>
                  <a:srgbClr val="002060"/>
                </a:solidFill>
                <a:latin typeface="Times New Roman" pitchFamily="18" charset="0"/>
                <a:cs typeface="Times New Roman" pitchFamily="18" charset="0"/>
              </a:rPr>
              <a:t> </a:t>
            </a:r>
            <a:r>
              <a:rPr lang="en-US" sz="2000" dirty="0" err="1">
                <a:solidFill>
                  <a:srgbClr val="002060"/>
                </a:solidFill>
                <a:latin typeface="Times New Roman" pitchFamily="18" charset="0"/>
                <a:cs typeface="Times New Roman" pitchFamily="18" charset="0"/>
              </a:rPr>
              <a:t>phòng</a:t>
            </a:r>
            <a:r>
              <a:rPr lang="en-US" sz="2000" dirty="0">
                <a:solidFill>
                  <a:srgbClr val="002060"/>
                </a:solidFill>
                <a:latin typeface="Times New Roman" pitchFamily="18" charset="0"/>
                <a:cs typeface="Times New Roman" pitchFamily="18" charset="0"/>
              </a:rPr>
              <a:t>:  </a:t>
            </a:r>
            <a:r>
              <a:rPr lang="en-US" sz="2000" dirty="0" smtClean="0">
                <a:solidFill>
                  <a:srgbClr val="002060"/>
                </a:solidFill>
                <a:latin typeface="Times New Roman" pitchFamily="18" charset="0"/>
                <a:cs typeface="Times New Roman" pitchFamily="18" charset="0"/>
              </a:rPr>
              <a:t>	205.149.655.954 </a:t>
            </a:r>
            <a:r>
              <a:rPr lang="en-US" sz="2000" dirty="0" err="1">
                <a:solidFill>
                  <a:srgbClr val="002060"/>
                </a:solidFill>
                <a:latin typeface="Times New Roman" pitchFamily="18" charset="0"/>
                <a:cs typeface="Times New Roman" pitchFamily="18" charset="0"/>
              </a:rPr>
              <a:t>đồng</a:t>
            </a:r>
            <a:endParaRPr lang="en-US" sz="2000" dirty="0">
              <a:solidFill>
                <a:srgbClr val="002060"/>
              </a:solidFill>
              <a:latin typeface="Times New Roman" pitchFamily="18" charset="0"/>
              <a:cs typeface="Times New Roman" pitchFamily="18" charset="0"/>
            </a:endParaRPr>
          </a:p>
        </p:txBody>
      </p:sp>
      <p:sp>
        <p:nvSpPr>
          <p:cNvPr id="4" name="Title 1"/>
          <p:cNvSpPr>
            <a:spLocks noGrp="1"/>
          </p:cNvSpPr>
          <p:nvPr>
            <p:ph type="title"/>
          </p:nvPr>
        </p:nvSpPr>
        <p:spPr>
          <a:xfrm>
            <a:off x="304800" y="381000"/>
            <a:ext cx="6589199" cy="823690"/>
          </a:xfrm>
        </p:spPr>
        <p:txBody>
          <a:bodyPr vert="horz" lIns="91440" tIns="45720" rIns="91440" bIns="45720" rtlCol="0" anchor="t">
            <a:normAutofit fontScale="90000"/>
          </a:bodyPr>
          <a:lstStyle/>
          <a:p>
            <a:pPr>
              <a:tabLst>
                <a:tab pos="1706563" algn="l"/>
              </a:tabLst>
            </a:pPr>
            <a:r>
              <a:rPr lang="en-US" b="1" dirty="0" err="1">
                <a:solidFill>
                  <a:srgbClr val="FF0000"/>
                </a:solidFill>
                <a:latin typeface="Times New Roman" panose="02020603050405020304" pitchFamily="18" charset="0"/>
                <a:cs typeface="Times New Roman" panose="02020603050405020304" pitchFamily="18" charset="0"/>
              </a:rPr>
              <a:t>Phần</a:t>
            </a:r>
            <a:r>
              <a:rPr lang="en-US" b="1" dirty="0">
                <a:solidFill>
                  <a:srgbClr val="FF0000"/>
                </a:solidFill>
                <a:latin typeface="Times New Roman" panose="02020603050405020304" pitchFamily="18" charset="0"/>
                <a:cs typeface="Times New Roman" panose="02020603050405020304" pitchFamily="18" charset="0"/>
              </a:rPr>
              <a:t> 3: </a:t>
            </a:r>
            <a:r>
              <a:rPr lang="en-US" b="1" dirty="0" err="1">
                <a:solidFill>
                  <a:srgbClr val="FF0000"/>
                </a:solidFill>
                <a:latin typeface="Times New Roman" panose="02020603050405020304" pitchFamily="18" charset="0"/>
                <a:cs typeface="Times New Roman" panose="02020603050405020304" pitchFamily="18" charset="0"/>
              </a:rPr>
              <a:t>Thông</a:t>
            </a:r>
            <a:r>
              <a:rPr lang="en-US" b="1" dirty="0">
                <a:solidFill>
                  <a:srgbClr val="FF0000"/>
                </a:solidFill>
                <a:latin typeface="Times New Roman" panose="02020603050405020304" pitchFamily="18" charset="0"/>
                <a:cs typeface="Times New Roman" panose="02020603050405020304" pitchFamily="18" charset="0"/>
              </a:rPr>
              <a:t> tin </a:t>
            </a:r>
            <a:r>
              <a:rPr lang="en-US" b="1" dirty="0" err="1">
                <a:solidFill>
                  <a:srgbClr val="FF0000"/>
                </a:solidFill>
                <a:latin typeface="Times New Roman" panose="02020603050405020304" pitchFamily="18" charset="0"/>
                <a:cs typeface="Times New Roman" panose="02020603050405020304" pitchFamily="18" charset="0"/>
              </a:rPr>
              <a:t>chung</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dự</a:t>
            </a:r>
            <a:r>
              <a:rPr lang="en-US" b="1" dirty="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án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228600" y="1143000"/>
            <a:ext cx="8991600" cy="60960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vi-VN" sz="2400" b="1">
                <a:solidFill>
                  <a:srgbClr val="002060"/>
                </a:solidFill>
                <a:latin typeface="Times New Roman" pitchFamily="18" charset="0"/>
                <a:cs typeface="Times New Roman" pitchFamily="18" charset="0"/>
              </a:rPr>
              <a:t>Quy mô đầu tư, nguồn vốn của</a:t>
            </a:r>
            <a:r>
              <a:rPr lang="en-US" sz="2400" b="1" smtClean="0">
                <a:solidFill>
                  <a:srgbClr val="002060"/>
                </a:solidFill>
                <a:latin typeface="Times New Roman" pitchFamily="18" charset="0"/>
                <a:cs typeface="Times New Roman" pitchFamily="18" charset="0"/>
              </a:rPr>
              <a:t> dự án: 1.589.898.526.819 </a:t>
            </a:r>
            <a:r>
              <a:rPr lang="en-US" sz="2400" smtClean="0">
                <a:solidFill>
                  <a:srgbClr val="002060"/>
                </a:solidFill>
                <a:latin typeface="Times New Roman" pitchFamily="18" charset="0"/>
                <a:cs typeface="Times New Roman" pitchFamily="18" charset="0"/>
              </a:rPr>
              <a:t>đồng</a:t>
            </a:r>
          </a:p>
        </p:txBody>
      </p:sp>
    </p:spTree>
    <p:extLst>
      <p:ext uri="{BB962C8B-B14F-4D97-AF65-F5344CB8AC3E}">
        <p14:creationId xmlns:p14="http://schemas.microsoft.com/office/powerpoint/2010/main" val="161429944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828800"/>
            <a:ext cx="8686800" cy="3505200"/>
          </a:xfrm>
        </p:spPr>
        <p:txBody>
          <a:bodyPr>
            <a:normAutofit/>
          </a:bodyPr>
          <a:lstStyle/>
          <a:p>
            <a:pPr marL="0" indent="0">
              <a:buNone/>
            </a:pPr>
            <a:r>
              <a:rPr lang="nl-NL" sz="2800" i="1" dirty="0" smtClean="0">
                <a:solidFill>
                  <a:srgbClr val="002060"/>
                </a:solidFill>
                <a:latin typeface="Times New Roman" pitchFamily="18" charset="0"/>
                <a:cs typeface="Times New Roman" pitchFamily="18" charset="0"/>
              </a:rPr>
              <a:t>Nguồn </a:t>
            </a:r>
            <a:r>
              <a:rPr lang="nl-NL" sz="2800" i="1" dirty="0">
                <a:solidFill>
                  <a:srgbClr val="002060"/>
                </a:solidFill>
                <a:latin typeface="Times New Roman" pitchFamily="18" charset="0"/>
                <a:cs typeface="Times New Roman" pitchFamily="18" charset="0"/>
              </a:rPr>
              <a:t>ngân sách của Ủy ban nhân dân Thành phố Hồ Chí Minh: 869.000.000.000 đồng dùng để xây dựng cơ sở 1 và cơ sở 2, cụ thể:</a:t>
            </a:r>
            <a:endParaRPr lang="en-US" sz="2800" dirty="0">
              <a:solidFill>
                <a:srgbClr val="002060"/>
              </a:solidFill>
              <a:latin typeface="Times New Roman" pitchFamily="18" charset="0"/>
              <a:cs typeface="Times New Roman" pitchFamily="18" charset="0"/>
            </a:endParaRPr>
          </a:p>
          <a:p>
            <a:pPr marL="0" indent="0">
              <a:buNone/>
              <a:tabLst>
                <a:tab pos="8343900" algn="r"/>
              </a:tabLst>
            </a:pPr>
            <a:r>
              <a:rPr lang="nl-NL" sz="2000" dirty="0">
                <a:solidFill>
                  <a:srgbClr val="002060"/>
                </a:solidFill>
                <a:latin typeface="Times New Roman" pitchFamily="18" charset="0"/>
                <a:cs typeface="Times New Roman" pitchFamily="18" charset="0"/>
              </a:rPr>
              <a:t>- Chi phí xây dựng cơ sở vật </a:t>
            </a:r>
            <a:r>
              <a:rPr lang="nl-NL" sz="2000" dirty="0" smtClean="0">
                <a:solidFill>
                  <a:srgbClr val="002060"/>
                </a:solidFill>
                <a:latin typeface="Times New Roman" pitchFamily="18" charset="0"/>
                <a:cs typeface="Times New Roman" pitchFamily="18" charset="0"/>
              </a:rPr>
              <a:t>chất cơ sở 1 và cơ sở 2</a:t>
            </a:r>
            <a:r>
              <a:rPr lang="nl-NL" sz="2000" smtClean="0">
                <a:solidFill>
                  <a:srgbClr val="002060"/>
                </a:solidFill>
                <a:latin typeface="Times New Roman" pitchFamily="18" charset="0"/>
                <a:cs typeface="Times New Roman" pitchFamily="18" charset="0"/>
              </a:rPr>
              <a:t>: </a:t>
            </a:r>
            <a:r>
              <a:rPr lang="nl-NL" sz="2000" dirty="0" smtClean="0">
                <a:solidFill>
                  <a:srgbClr val="002060"/>
                </a:solidFill>
                <a:latin typeface="Times New Roman" pitchFamily="18" charset="0"/>
                <a:cs typeface="Times New Roman" pitchFamily="18" charset="0"/>
              </a:rPr>
              <a:t>	808.000.000.000 đồng</a:t>
            </a:r>
          </a:p>
          <a:p>
            <a:pPr marL="0" lvl="0" indent="0">
              <a:buNone/>
              <a:tabLst>
                <a:tab pos="8343900" algn="r"/>
              </a:tabLst>
            </a:pPr>
            <a:r>
              <a:rPr lang="nl-NL" sz="2000" dirty="0" smtClean="0">
                <a:solidFill>
                  <a:srgbClr val="002060"/>
                </a:solidFill>
                <a:latin typeface="Times New Roman" pitchFamily="18" charset="0"/>
                <a:cs typeface="Times New Roman" pitchFamily="18" charset="0"/>
              </a:rPr>
              <a:t>- Chi </a:t>
            </a:r>
            <a:r>
              <a:rPr lang="nl-NL" sz="2000" dirty="0">
                <a:solidFill>
                  <a:srgbClr val="002060"/>
                </a:solidFill>
                <a:latin typeface="Times New Roman" pitchFamily="18" charset="0"/>
                <a:cs typeface="Times New Roman" pitchFamily="18" charset="0"/>
              </a:rPr>
              <a:t>phí bồi thường giải phóng mặt bằng cơ sở 2</a:t>
            </a:r>
            <a:r>
              <a:rPr lang="nl-NL" sz="2000">
                <a:solidFill>
                  <a:srgbClr val="002060"/>
                </a:solidFill>
                <a:latin typeface="Times New Roman" pitchFamily="18" charset="0"/>
                <a:cs typeface="Times New Roman" pitchFamily="18" charset="0"/>
              </a:rPr>
              <a:t>: </a:t>
            </a:r>
            <a:r>
              <a:rPr lang="nl-NL" sz="2000" dirty="0" smtClean="0">
                <a:solidFill>
                  <a:srgbClr val="002060"/>
                </a:solidFill>
                <a:latin typeface="Times New Roman" pitchFamily="18" charset="0"/>
                <a:cs typeface="Times New Roman" pitchFamily="18" charset="0"/>
              </a:rPr>
              <a:t>	  61.000.000.000 đồng</a:t>
            </a:r>
            <a:endParaRPr lang="en-US" sz="2800" dirty="0">
              <a:solidFill>
                <a:srgbClr val="002060"/>
              </a:solidFill>
              <a:latin typeface="Times New Roman" pitchFamily="18" charset="0"/>
              <a:cs typeface="Times New Roman" pitchFamily="18" charset="0"/>
            </a:endParaRPr>
          </a:p>
        </p:txBody>
      </p:sp>
      <p:sp>
        <p:nvSpPr>
          <p:cNvPr id="4" name="Title 1"/>
          <p:cNvSpPr txBox="1">
            <a:spLocks/>
          </p:cNvSpPr>
          <p:nvPr/>
        </p:nvSpPr>
        <p:spPr>
          <a:xfrm>
            <a:off x="304800" y="381000"/>
            <a:ext cx="6589199" cy="823690"/>
          </a:xfrm>
          <a:prstGeom prst="rect">
            <a:avLst/>
          </a:prstGeom>
        </p:spPr>
        <p:txBody>
          <a:bodyPr vert="horz" lIns="91440" tIns="45720" rIns="91440" bIns="45720" rtlCol="0" anchor="t">
            <a:normAutofit fontScale="925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tabLst>
                <a:tab pos="1706563" algn="l"/>
              </a:tabLst>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3: </a:t>
            </a:r>
            <a:r>
              <a:rPr lang="en-US" b="1" dirty="0" err="1" smtClean="0">
                <a:solidFill>
                  <a:srgbClr val="FF0000"/>
                </a:solidFill>
                <a:latin typeface="Times New Roman" panose="02020603050405020304" pitchFamily="18" charset="0"/>
                <a:cs typeface="Times New Roman" panose="02020603050405020304" pitchFamily="18" charset="0"/>
              </a:rPr>
              <a:t>Thông</a:t>
            </a:r>
            <a:r>
              <a:rPr lang="en-US" b="1" dirty="0" smtClean="0">
                <a:solidFill>
                  <a:srgbClr val="FF0000"/>
                </a:solidFill>
                <a:latin typeface="Times New Roman" panose="02020603050405020304" pitchFamily="18" charset="0"/>
                <a:cs typeface="Times New Roman" panose="02020603050405020304" pitchFamily="18" charset="0"/>
              </a:rPr>
              <a:t> tin </a:t>
            </a:r>
            <a:r>
              <a:rPr lang="en-US" b="1" dirty="0" err="1" smtClean="0">
                <a:solidFill>
                  <a:srgbClr val="FF0000"/>
                </a:solidFill>
                <a:latin typeface="Times New Roman" panose="02020603050405020304" pitchFamily="18" charset="0"/>
                <a:cs typeface="Times New Roman" panose="02020603050405020304" pitchFamily="18" charset="0"/>
              </a:rPr>
              <a:t>chung</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dự</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án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717773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600201"/>
            <a:ext cx="8610600" cy="762000"/>
          </a:xfrm>
        </p:spPr>
        <p:txBody>
          <a:bodyPr/>
          <a:lstStyle/>
          <a:p>
            <a:pPr>
              <a:buFont typeface="Arial" pitchFamily="34" charset="0"/>
              <a:buChar char="•"/>
            </a:pPr>
            <a:r>
              <a:rPr lang="en-US" sz="2800" i="1" smtClean="0">
                <a:solidFill>
                  <a:srgbClr val="002060"/>
                </a:solidFill>
                <a:latin typeface="Times New Roman" pitchFamily="18" charset="0"/>
                <a:cs typeface="Times New Roman" pitchFamily="18" charset="0"/>
              </a:rPr>
              <a:t>Kế </a:t>
            </a:r>
            <a:r>
              <a:rPr lang="en-US" sz="2800" i="1" dirty="0" err="1" smtClean="0">
                <a:solidFill>
                  <a:srgbClr val="002060"/>
                </a:solidFill>
                <a:latin typeface="Times New Roman" pitchFamily="18" charset="0"/>
                <a:cs typeface="Times New Roman" pitchFamily="18" charset="0"/>
              </a:rPr>
              <a:t>hoạch</a:t>
            </a:r>
            <a:r>
              <a:rPr lang="en-US" sz="2800" i="1" dirty="0" smtClean="0">
                <a:solidFill>
                  <a:srgbClr val="002060"/>
                </a:solidFill>
                <a:latin typeface="Times New Roman" pitchFamily="18" charset="0"/>
                <a:cs typeface="Times New Roman" pitchFamily="18" charset="0"/>
              </a:rPr>
              <a:t> </a:t>
            </a:r>
            <a:r>
              <a:rPr lang="en-US" sz="2800" i="1" dirty="0" err="1" smtClean="0">
                <a:solidFill>
                  <a:srgbClr val="002060"/>
                </a:solidFill>
                <a:latin typeface="Times New Roman" pitchFamily="18" charset="0"/>
                <a:cs typeface="Times New Roman" pitchFamily="18" charset="0"/>
              </a:rPr>
              <a:t>tuyển</a:t>
            </a:r>
            <a:r>
              <a:rPr lang="en-US" sz="2800" i="1" dirty="0" smtClean="0">
                <a:solidFill>
                  <a:srgbClr val="002060"/>
                </a:solidFill>
                <a:latin typeface="Times New Roman" pitchFamily="18" charset="0"/>
                <a:cs typeface="Times New Roman" pitchFamily="18" charset="0"/>
              </a:rPr>
              <a:t> </a:t>
            </a:r>
            <a:r>
              <a:rPr lang="en-US" sz="2800" i="1" dirty="0" err="1" smtClean="0">
                <a:solidFill>
                  <a:srgbClr val="002060"/>
                </a:solidFill>
                <a:latin typeface="Times New Roman" pitchFamily="18" charset="0"/>
                <a:cs typeface="Times New Roman" pitchFamily="18" charset="0"/>
              </a:rPr>
              <a:t>sinh</a:t>
            </a:r>
            <a:endParaRPr lang="en-US" sz="2800" i="1" dirty="0">
              <a:solidFill>
                <a:srgbClr val="002060"/>
              </a:solidFill>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540682901"/>
              </p:ext>
            </p:extLst>
          </p:nvPr>
        </p:nvGraphicFramePr>
        <p:xfrm>
          <a:off x="609600" y="2286000"/>
          <a:ext cx="8001000" cy="4267202"/>
        </p:xfrm>
        <a:graphic>
          <a:graphicData uri="http://schemas.openxmlformats.org/drawingml/2006/table">
            <a:tbl>
              <a:tblPr firstRow="1" firstCol="1" bandRow="1">
                <a:tableStyleId>{BC89EF96-8CEA-46FF-86C4-4CE0E7609802}</a:tableStyleId>
              </a:tblPr>
              <a:tblGrid>
                <a:gridCol w="1079369">
                  <a:extLst>
                    <a:ext uri="{9D8B030D-6E8A-4147-A177-3AD203B41FA5}">
                      <a16:colId xmlns:a16="http://schemas.microsoft.com/office/drawing/2014/main" xmlns="" val="20000"/>
                    </a:ext>
                  </a:extLst>
                </a:gridCol>
                <a:gridCol w="1079369">
                  <a:extLst>
                    <a:ext uri="{9D8B030D-6E8A-4147-A177-3AD203B41FA5}">
                      <a16:colId xmlns:a16="http://schemas.microsoft.com/office/drawing/2014/main" xmlns="" val="20001"/>
                    </a:ext>
                  </a:extLst>
                </a:gridCol>
                <a:gridCol w="1291186">
                  <a:extLst>
                    <a:ext uri="{9D8B030D-6E8A-4147-A177-3AD203B41FA5}">
                      <a16:colId xmlns:a16="http://schemas.microsoft.com/office/drawing/2014/main" xmlns="" val="20002"/>
                    </a:ext>
                  </a:extLst>
                </a:gridCol>
                <a:gridCol w="1423412">
                  <a:extLst>
                    <a:ext uri="{9D8B030D-6E8A-4147-A177-3AD203B41FA5}">
                      <a16:colId xmlns:a16="http://schemas.microsoft.com/office/drawing/2014/main" xmlns="" val="20003"/>
                    </a:ext>
                  </a:extLst>
                </a:gridCol>
                <a:gridCol w="1497719">
                  <a:extLst>
                    <a:ext uri="{9D8B030D-6E8A-4147-A177-3AD203B41FA5}">
                      <a16:colId xmlns:a16="http://schemas.microsoft.com/office/drawing/2014/main" xmlns="" val="20004"/>
                    </a:ext>
                  </a:extLst>
                </a:gridCol>
                <a:gridCol w="1629945">
                  <a:extLst>
                    <a:ext uri="{9D8B030D-6E8A-4147-A177-3AD203B41FA5}">
                      <a16:colId xmlns:a16="http://schemas.microsoft.com/office/drawing/2014/main" xmlns="" val="20005"/>
                    </a:ext>
                  </a:extLst>
                </a:gridCol>
              </a:tblGrid>
              <a:tr h="389434">
                <a:tc rowSpan="2">
                  <a:txBody>
                    <a:bodyPr/>
                    <a:lstStyle/>
                    <a:p>
                      <a:pPr marL="0" marR="0" algn="ctr">
                        <a:lnSpc>
                          <a:spcPct val="115000"/>
                        </a:lnSpc>
                        <a:spcBef>
                          <a:spcPts val="0"/>
                        </a:spcBef>
                        <a:spcAft>
                          <a:spcPts val="0"/>
                        </a:spcAft>
                      </a:pPr>
                      <a:r>
                        <a:rPr lang="en-US" sz="1800" dirty="0" err="1">
                          <a:solidFill>
                            <a:srgbClr val="002060"/>
                          </a:solidFill>
                          <a:effectLst/>
                          <a:latin typeface="Times New Roman" pitchFamily="18" charset="0"/>
                          <a:cs typeface="Times New Roman" pitchFamily="18" charset="0"/>
                        </a:rPr>
                        <a:t>Năm</a:t>
                      </a:r>
                      <a:endParaRPr lang="en-US" sz="1800" dirty="0">
                        <a:solidFill>
                          <a:srgbClr val="002060"/>
                        </a:solidFill>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Địa điểm</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gridSpan="3">
                  <a:txBody>
                    <a:bodyPr/>
                    <a:lstStyle/>
                    <a:p>
                      <a:pPr marL="0" marR="0" algn="ctr">
                        <a:lnSpc>
                          <a:spcPct val="115000"/>
                        </a:lnSpc>
                        <a:spcBef>
                          <a:spcPts val="0"/>
                        </a:spcBef>
                        <a:spcAft>
                          <a:spcPts val="0"/>
                        </a:spcAft>
                      </a:pPr>
                      <a:r>
                        <a:rPr lang="en-US" sz="1800" smtClean="0">
                          <a:solidFill>
                            <a:srgbClr val="002060"/>
                          </a:solidFill>
                          <a:effectLst/>
                          <a:latin typeface="Times New Roman" pitchFamily="18" charset="0"/>
                          <a:cs typeface="Times New Roman" pitchFamily="18" charset="0"/>
                        </a:rPr>
                        <a:t>Số </a:t>
                      </a:r>
                      <a:r>
                        <a:rPr lang="en-US" sz="1800" dirty="0" err="1">
                          <a:solidFill>
                            <a:srgbClr val="002060"/>
                          </a:solidFill>
                          <a:effectLst/>
                          <a:latin typeface="Times New Roman" pitchFamily="18" charset="0"/>
                          <a:cs typeface="Times New Roman" pitchFamily="18" charset="0"/>
                        </a:rPr>
                        <a:t>liệu</a:t>
                      </a:r>
                      <a:r>
                        <a:rPr lang="en-US" sz="1800" dirty="0">
                          <a:solidFill>
                            <a:srgbClr val="002060"/>
                          </a:solidFill>
                          <a:effectLst/>
                          <a:latin typeface="Times New Roman" pitchFamily="18" charset="0"/>
                          <a:cs typeface="Times New Roman" pitchFamily="18" charset="0"/>
                        </a:rPr>
                        <a:t> </a:t>
                      </a:r>
                      <a:r>
                        <a:rPr lang="en-US" sz="1800" dirty="0" err="1">
                          <a:solidFill>
                            <a:srgbClr val="002060"/>
                          </a:solidFill>
                          <a:effectLst/>
                          <a:latin typeface="Times New Roman" pitchFamily="18" charset="0"/>
                          <a:cs typeface="Times New Roman" pitchFamily="18" charset="0"/>
                        </a:rPr>
                        <a:t>tuyển</a:t>
                      </a:r>
                      <a:r>
                        <a:rPr lang="en-US" sz="1800" dirty="0">
                          <a:solidFill>
                            <a:srgbClr val="002060"/>
                          </a:solidFill>
                          <a:effectLst/>
                          <a:latin typeface="Times New Roman" pitchFamily="18" charset="0"/>
                          <a:cs typeface="Times New Roman" pitchFamily="18" charset="0"/>
                        </a:rPr>
                        <a:t> </a:t>
                      </a:r>
                      <a:r>
                        <a:rPr lang="en-US" sz="1800" dirty="0" err="1">
                          <a:solidFill>
                            <a:srgbClr val="002060"/>
                          </a:solidFill>
                          <a:effectLst/>
                          <a:latin typeface="Times New Roman" pitchFamily="18" charset="0"/>
                          <a:cs typeface="Times New Roman" pitchFamily="18" charset="0"/>
                        </a:rPr>
                        <a:t>sinh</a:t>
                      </a:r>
                      <a:endParaRPr lang="en-US" sz="1800" dirty="0">
                        <a:solidFill>
                          <a:srgbClr val="002060"/>
                        </a:solidFill>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rowSpan="2">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Qui </a:t>
                      </a:r>
                      <a:r>
                        <a:rPr lang="en-US" sz="1800" err="1">
                          <a:solidFill>
                            <a:srgbClr val="002060"/>
                          </a:solidFill>
                          <a:effectLst/>
                          <a:latin typeface="Times New Roman" pitchFamily="18" charset="0"/>
                          <a:cs typeface="Times New Roman" pitchFamily="18" charset="0"/>
                        </a:rPr>
                        <a:t>mô</a:t>
                      </a:r>
                      <a:r>
                        <a:rPr lang="en-US" sz="1800">
                          <a:solidFill>
                            <a:srgbClr val="002060"/>
                          </a:solidFill>
                          <a:effectLst/>
                          <a:latin typeface="Times New Roman" pitchFamily="18" charset="0"/>
                          <a:cs typeface="Times New Roman" pitchFamily="18" charset="0"/>
                        </a:rPr>
                        <a:t> </a:t>
                      </a:r>
                      <a:endParaRPr lang="en-US" sz="1800" smtClean="0">
                        <a:solidFill>
                          <a:srgbClr val="002060"/>
                        </a:solidFill>
                        <a:effectLst/>
                        <a:latin typeface="Times New Roman" pitchFamily="18" charset="0"/>
                        <a:cs typeface="Times New Roman" pitchFamily="18" charset="0"/>
                      </a:endParaRPr>
                    </a:p>
                    <a:p>
                      <a:pPr marL="0" marR="0" algn="ctr">
                        <a:lnSpc>
                          <a:spcPct val="115000"/>
                        </a:lnSpc>
                        <a:spcBef>
                          <a:spcPts val="0"/>
                        </a:spcBef>
                        <a:spcAft>
                          <a:spcPts val="0"/>
                        </a:spcAft>
                      </a:pPr>
                      <a:r>
                        <a:rPr lang="en-US" sz="1800" smtClean="0">
                          <a:solidFill>
                            <a:srgbClr val="002060"/>
                          </a:solidFill>
                          <a:effectLst/>
                          <a:latin typeface="Times New Roman" pitchFamily="18" charset="0"/>
                          <a:cs typeface="Times New Roman" pitchFamily="18" charset="0"/>
                        </a:rPr>
                        <a:t>đào </a:t>
                      </a:r>
                      <a:r>
                        <a:rPr lang="en-US" sz="1800" dirty="0" err="1">
                          <a:solidFill>
                            <a:srgbClr val="002060"/>
                          </a:solidFill>
                          <a:effectLst/>
                          <a:latin typeface="Times New Roman" pitchFamily="18" charset="0"/>
                          <a:cs typeface="Times New Roman" pitchFamily="18" charset="0"/>
                        </a:rPr>
                        <a:t>tạo</a:t>
                      </a:r>
                      <a:endParaRPr lang="en-US" sz="1800" dirty="0">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00"/>
                  </a:ext>
                </a:extLst>
              </a:tr>
              <a:tr h="762296">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US" sz="1800" b="1" dirty="0" err="1">
                          <a:solidFill>
                            <a:srgbClr val="002060"/>
                          </a:solidFill>
                          <a:effectLst/>
                          <a:latin typeface="Times New Roman" pitchFamily="18" charset="0"/>
                          <a:cs typeface="Times New Roman" pitchFamily="18" charset="0"/>
                        </a:rPr>
                        <a:t>Tổng</a:t>
                      </a:r>
                      <a:r>
                        <a:rPr lang="en-US" sz="1800" b="1" dirty="0">
                          <a:solidFill>
                            <a:srgbClr val="002060"/>
                          </a:solidFill>
                          <a:effectLst/>
                          <a:latin typeface="Times New Roman" pitchFamily="18" charset="0"/>
                          <a:cs typeface="Times New Roman" pitchFamily="18" charset="0"/>
                        </a:rPr>
                        <a:t> </a:t>
                      </a:r>
                      <a:r>
                        <a:rPr lang="en-US" sz="1800" b="1" dirty="0" err="1">
                          <a:solidFill>
                            <a:srgbClr val="002060"/>
                          </a:solidFill>
                          <a:effectLst/>
                          <a:latin typeface="Times New Roman" pitchFamily="18" charset="0"/>
                          <a:cs typeface="Times New Roman" pitchFamily="18" charset="0"/>
                        </a:rPr>
                        <a:t>cộng</a:t>
                      </a:r>
                      <a:endParaRPr lang="en-US" sz="18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b="1" dirty="0" err="1">
                          <a:solidFill>
                            <a:srgbClr val="002060"/>
                          </a:solidFill>
                          <a:effectLst/>
                          <a:latin typeface="Times New Roman" pitchFamily="18" charset="0"/>
                          <a:cs typeface="Times New Roman" pitchFamily="18" charset="0"/>
                        </a:rPr>
                        <a:t>Hệ</a:t>
                      </a:r>
                      <a:r>
                        <a:rPr lang="en-US" sz="1800" b="1" dirty="0">
                          <a:solidFill>
                            <a:srgbClr val="002060"/>
                          </a:solidFill>
                          <a:effectLst/>
                          <a:latin typeface="Times New Roman" pitchFamily="18" charset="0"/>
                          <a:cs typeface="Times New Roman" pitchFamily="18" charset="0"/>
                        </a:rPr>
                        <a:t> </a:t>
                      </a:r>
                      <a:r>
                        <a:rPr lang="en-US" sz="1800" b="1" dirty="0" err="1">
                          <a:solidFill>
                            <a:srgbClr val="002060"/>
                          </a:solidFill>
                          <a:effectLst/>
                          <a:latin typeface="Times New Roman" pitchFamily="18" charset="0"/>
                          <a:cs typeface="Times New Roman" pitchFamily="18" charset="0"/>
                        </a:rPr>
                        <a:t>cao</a:t>
                      </a:r>
                      <a:r>
                        <a:rPr lang="en-US" sz="1800" b="1" dirty="0">
                          <a:solidFill>
                            <a:srgbClr val="002060"/>
                          </a:solidFill>
                          <a:effectLst/>
                          <a:latin typeface="Times New Roman" pitchFamily="18" charset="0"/>
                          <a:cs typeface="Times New Roman" pitchFamily="18" charset="0"/>
                        </a:rPr>
                        <a:t> </a:t>
                      </a:r>
                      <a:r>
                        <a:rPr lang="en-US" sz="1800" b="1" dirty="0" err="1">
                          <a:solidFill>
                            <a:srgbClr val="002060"/>
                          </a:solidFill>
                          <a:effectLst/>
                          <a:latin typeface="Times New Roman" pitchFamily="18" charset="0"/>
                          <a:cs typeface="Times New Roman" pitchFamily="18" charset="0"/>
                        </a:rPr>
                        <a:t>đẳng</a:t>
                      </a:r>
                      <a:r>
                        <a:rPr lang="en-US" sz="1800" b="1" dirty="0">
                          <a:solidFill>
                            <a:srgbClr val="002060"/>
                          </a:solidFill>
                          <a:effectLst/>
                          <a:latin typeface="Times New Roman" pitchFamily="18" charset="0"/>
                          <a:cs typeface="Times New Roman" pitchFamily="18" charset="0"/>
                        </a:rPr>
                        <a:t> </a:t>
                      </a:r>
                      <a:endParaRPr lang="en-US" sz="18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b="1" dirty="0" err="1">
                          <a:solidFill>
                            <a:srgbClr val="002060"/>
                          </a:solidFill>
                          <a:effectLst/>
                          <a:latin typeface="Times New Roman" pitchFamily="18" charset="0"/>
                          <a:cs typeface="Times New Roman" pitchFamily="18" charset="0"/>
                        </a:rPr>
                        <a:t>Hệ</a:t>
                      </a:r>
                      <a:r>
                        <a:rPr lang="en-US" sz="1800" b="1" dirty="0">
                          <a:solidFill>
                            <a:srgbClr val="002060"/>
                          </a:solidFill>
                          <a:effectLst/>
                          <a:latin typeface="Times New Roman" pitchFamily="18" charset="0"/>
                          <a:cs typeface="Times New Roman" pitchFamily="18" charset="0"/>
                        </a:rPr>
                        <a:t> </a:t>
                      </a:r>
                      <a:r>
                        <a:rPr lang="en-US" sz="1800" b="1" dirty="0" err="1">
                          <a:solidFill>
                            <a:srgbClr val="002060"/>
                          </a:solidFill>
                          <a:effectLst/>
                          <a:latin typeface="Times New Roman" pitchFamily="18" charset="0"/>
                          <a:cs typeface="Times New Roman" pitchFamily="18" charset="0"/>
                        </a:rPr>
                        <a:t>trung</a:t>
                      </a:r>
                      <a:r>
                        <a:rPr lang="en-US" sz="1800" b="1" dirty="0">
                          <a:solidFill>
                            <a:srgbClr val="002060"/>
                          </a:solidFill>
                          <a:effectLst/>
                          <a:latin typeface="Times New Roman" pitchFamily="18" charset="0"/>
                          <a:cs typeface="Times New Roman" pitchFamily="18" charset="0"/>
                        </a:rPr>
                        <a:t> </a:t>
                      </a:r>
                      <a:r>
                        <a:rPr lang="en-US" sz="1800" b="1" dirty="0" err="1">
                          <a:solidFill>
                            <a:srgbClr val="002060"/>
                          </a:solidFill>
                          <a:effectLst/>
                          <a:latin typeface="Times New Roman" pitchFamily="18" charset="0"/>
                          <a:cs typeface="Times New Roman" pitchFamily="18" charset="0"/>
                        </a:rPr>
                        <a:t>cấp</a:t>
                      </a:r>
                      <a:endParaRPr lang="en-US" sz="1800" b="1" dirty="0">
                        <a:solidFill>
                          <a:srgbClr val="002060"/>
                        </a:solidFill>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extLst>
                  <a:ext uri="{0D108BD9-81ED-4DB2-BD59-A6C34878D82A}">
                    <a16:rowId xmlns:a16="http://schemas.microsoft.com/office/drawing/2014/main" xmlns="" val="10001"/>
                  </a:ext>
                </a:extLst>
              </a:tr>
              <a:tr h="389434">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2017</a:t>
                      </a:r>
                      <a:endParaRPr lang="en-US" sz="18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err="1">
                          <a:solidFill>
                            <a:srgbClr val="002060"/>
                          </a:solidFill>
                          <a:effectLst/>
                          <a:latin typeface="Times New Roman" pitchFamily="18" charset="0"/>
                          <a:cs typeface="Times New Roman" pitchFamily="18" charset="0"/>
                        </a:rPr>
                        <a:t>Cơ</a:t>
                      </a:r>
                      <a:r>
                        <a:rPr lang="en-US" sz="1800" dirty="0">
                          <a:solidFill>
                            <a:srgbClr val="002060"/>
                          </a:solidFill>
                          <a:effectLst/>
                          <a:latin typeface="Times New Roman" pitchFamily="18" charset="0"/>
                          <a:cs typeface="Times New Roman" pitchFamily="18" charset="0"/>
                        </a:rPr>
                        <a:t> </a:t>
                      </a:r>
                      <a:r>
                        <a:rPr lang="en-US" sz="1800" dirty="0" err="1">
                          <a:solidFill>
                            <a:srgbClr val="002060"/>
                          </a:solidFill>
                          <a:effectLst/>
                          <a:latin typeface="Times New Roman" pitchFamily="18" charset="0"/>
                          <a:cs typeface="Times New Roman" pitchFamily="18" charset="0"/>
                        </a:rPr>
                        <a:t>sở</a:t>
                      </a:r>
                      <a:r>
                        <a:rPr lang="en-US" sz="1800" dirty="0">
                          <a:solidFill>
                            <a:srgbClr val="002060"/>
                          </a:solidFill>
                          <a:effectLst/>
                          <a:latin typeface="Times New Roman" pitchFamily="18" charset="0"/>
                          <a:cs typeface="Times New Roman" pitchFamily="18" charset="0"/>
                        </a:rPr>
                        <a:t> 1</a:t>
                      </a:r>
                      <a:endParaRPr lang="en-US" sz="18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3.000</a:t>
                      </a:r>
                      <a:endParaRPr lang="en-US" sz="18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1.500</a:t>
                      </a:r>
                      <a:endParaRPr lang="en-US" sz="18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1.500</a:t>
                      </a:r>
                      <a:endParaRPr lang="en-US" sz="18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9.875</a:t>
                      </a:r>
                      <a:endParaRPr lang="en-US" sz="1800" b="1" dirty="0">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02"/>
                  </a:ext>
                </a:extLst>
              </a:tr>
              <a:tr h="389434">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2018</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Cơ sở 1</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3.600</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1.600</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2.000</a:t>
                      </a:r>
                      <a:endParaRPr lang="en-US" sz="18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9.881</a:t>
                      </a:r>
                      <a:endParaRPr lang="en-US" sz="1800" b="1" dirty="0">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03"/>
                  </a:ext>
                </a:extLst>
              </a:tr>
              <a:tr h="389434">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2019</a:t>
                      </a:r>
                      <a:endParaRPr lang="en-US" sz="18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Cơ sở 1</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4.000</a:t>
                      </a:r>
                      <a:endParaRPr lang="en-US" sz="18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2.000</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2.000</a:t>
                      </a:r>
                      <a:endParaRPr lang="en-US" sz="18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9.900</a:t>
                      </a:r>
                      <a:endParaRPr lang="en-US" sz="1800" b="1" dirty="0">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04"/>
                  </a:ext>
                </a:extLst>
              </a:tr>
              <a:tr h="389434">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2020</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Cơ sở 1</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4.000</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2.000</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2.000</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10.000</a:t>
                      </a:r>
                      <a:endParaRPr lang="en-US" sz="1800" b="1" dirty="0">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05"/>
                  </a:ext>
                </a:extLst>
              </a:tr>
              <a:tr h="389434">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2021</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Cơ sở 1</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4.000</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2.000</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2.000</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10.100</a:t>
                      </a:r>
                      <a:endParaRPr lang="en-US" sz="1800" b="1" dirty="0">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06"/>
                  </a:ext>
                </a:extLst>
              </a:tr>
              <a:tr h="389434">
                <a:tc rowSpan="2">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2022</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Cơ sở 1</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4.500</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2.000</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2.500</a:t>
                      </a:r>
                      <a:endParaRPr lang="en-US" sz="18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10.200</a:t>
                      </a:r>
                      <a:endParaRPr lang="en-US" sz="1800" b="1" dirty="0">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07"/>
                  </a:ext>
                </a:extLst>
              </a:tr>
              <a:tr h="389434">
                <a:tc vMerge="1">
                  <a:txBody>
                    <a:bodyPr/>
                    <a:lstStyle/>
                    <a:p>
                      <a:endParaRPr lang="en-US"/>
                    </a:p>
                  </a:txBody>
                  <a:tcP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Cơ sở 2</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1.000</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500</a:t>
                      </a:r>
                      <a:endParaRPr lang="en-US" sz="18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a:solidFill>
                            <a:srgbClr val="002060"/>
                          </a:solidFill>
                          <a:effectLst/>
                          <a:latin typeface="Times New Roman" pitchFamily="18" charset="0"/>
                          <a:cs typeface="Times New Roman" pitchFamily="18" charset="0"/>
                        </a:rPr>
                        <a:t>500</a:t>
                      </a:r>
                      <a:endParaRPr lang="en-US" sz="18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dirty="0">
                          <a:solidFill>
                            <a:srgbClr val="002060"/>
                          </a:solidFill>
                          <a:effectLst/>
                          <a:latin typeface="Times New Roman" pitchFamily="18" charset="0"/>
                          <a:cs typeface="Times New Roman" pitchFamily="18" charset="0"/>
                        </a:rPr>
                        <a:t>1.000</a:t>
                      </a:r>
                      <a:endParaRPr lang="en-US" sz="1800" b="1" dirty="0">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08"/>
                  </a:ext>
                </a:extLst>
              </a:tr>
              <a:tr h="389434">
                <a:tc gridSpan="2">
                  <a:txBody>
                    <a:bodyPr/>
                    <a:lstStyle/>
                    <a:p>
                      <a:pPr marL="0" marR="0" algn="ctr">
                        <a:lnSpc>
                          <a:spcPct val="115000"/>
                        </a:lnSpc>
                        <a:spcBef>
                          <a:spcPts val="0"/>
                        </a:spcBef>
                        <a:spcAft>
                          <a:spcPts val="0"/>
                        </a:spcAft>
                      </a:pPr>
                      <a:r>
                        <a:rPr lang="en-US" sz="1800" b="1">
                          <a:solidFill>
                            <a:srgbClr val="002060"/>
                          </a:solidFill>
                          <a:effectLst/>
                          <a:latin typeface="Times New Roman" pitchFamily="18" charset="0"/>
                          <a:cs typeface="Times New Roman" pitchFamily="18" charset="0"/>
                        </a:rPr>
                        <a:t>CỘNG</a:t>
                      </a:r>
                      <a:endParaRPr lang="en-US" sz="1800" b="1">
                        <a:solidFill>
                          <a:srgbClr val="002060"/>
                        </a:solidFill>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a:txBody>
                    <a:bodyPr/>
                    <a:lstStyle/>
                    <a:p>
                      <a:pPr marL="0" marR="0" algn="ctr">
                        <a:lnSpc>
                          <a:spcPct val="115000"/>
                        </a:lnSpc>
                        <a:spcBef>
                          <a:spcPts val="0"/>
                        </a:spcBef>
                        <a:spcAft>
                          <a:spcPts val="0"/>
                        </a:spcAft>
                      </a:pPr>
                      <a:r>
                        <a:rPr lang="en-US" sz="1800" b="1" dirty="0">
                          <a:solidFill>
                            <a:srgbClr val="002060"/>
                          </a:solidFill>
                          <a:effectLst/>
                          <a:latin typeface="Times New Roman" pitchFamily="18" charset="0"/>
                          <a:cs typeface="Times New Roman" pitchFamily="18" charset="0"/>
                        </a:rPr>
                        <a:t>24.100</a:t>
                      </a:r>
                      <a:endParaRPr lang="en-US" sz="18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b="1" dirty="0">
                          <a:solidFill>
                            <a:srgbClr val="002060"/>
                          </a:solidFill>
                          <a:effectLst/>
                          <a:latin typeface="Times New Roman" pitchFamily="18" charset="0"/>
                          <a:cs typeface="Times New Roman" pitchFamily="18" charset="0"/>
                        </a:rPr>
                        <a:t>11.600</a:t>
                      </a:r>
                      <a:endParaRPr lang="en-US" sz="18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b="1" dirty="0">
                          <a:solidFill>
                            <a:srgbClr val="002060"/>
                          </a:solidFill>
                          <a:effectLst/>
                          <a:latin typeface="Times New Roman" pitchFamily="18" charset="0"/>
                          <a:cs typeface="Times New Roman" pitchFamily="18" charset="0"/>
                        </a:rPr>
                        <a:t>12.500</a:t>
                      </a:r>
                      <a:endParaRPr lang="en-US" sz="18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800" b="1" dirty="0">
                          <a:solidFill>
                            <a:srgbClr val="002060"/>
                          </a:solidFill>
                          <a:effectLst/>
                          <a:latin typeface="Times New Roman" pitchFamily="18" charset="0"/>
                          <a:cs typeface="Times New Roman" pitchFamily="18" charset="0"/>
                        </a:rPr>
                        <a:t>60.956</a:t>
                      </a:r>
                      <a:endParaRPr lang="en-US" sz="1800" b="1" dirty="0">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09"/>
                  </a:ext>
                </a:extLst>
              </a:tr>
            </a:tbl>
          </a:graphicData>
        </a:graphic>
      </p:graphicFrame>
      <p:sp>
        <p:nvSpPr>
          <p:cNvPr id="7" name="Title 1"/>
          <p:cNvSpPr txBox="1">
            <a:spLocks/>
          </p:cNvSpPr>
          <p:nvPr/>
        </p:nvSpPr>
        <p:spPr>
          <a:xfrm>
            <a:off x="304800" y="381000"/>
            <a:ext cx="6589199" cy="823690"/>
          </a:xfrm>
          <a:prstGeom prst="rect">
            <a:avLst/>
          </a:prstGeom>
        </p:spPr>
        <p:txBody>
          <a:bodyPr vert="horz" lIns="91440" tIns="45720" rIns="91440" bIns="45720" rtlCol="0" anchor="t">
            <a:normAutofit fontScale="925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tabLst>
                <a:tab pos="1706563" algn="l"/>
              </a:tabLst>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3: </a:t>
            </a:r>
            <a:r>
              <a:rPr lang="en-US" b="1" dirty="0" err="1" smtClean="0">
                <a:solidFill>
                  <a:srgbClr val="FF0000"/>
                </a:solidFill>
                <a:latin typeface="Times New Roman" panose="02020603050405020304" pitchFamily="18" charset="0"/>
                <a:cs typeface="Times New Roman" panose="02020603050405020304" pitchFamily="18" charset="0"/>
              </a:rPr>
              <a:t>Thông</a:t>
            </a:r>
            <a:r>
              <a:rPr lang="en-US" b="1" dirty="0" smtClean="0">
                <a:solidFill>
                  <a:srgbClr val="FF0000"/>
                </a:solidFill>
                <a:latin typeface="Times New Roman" panose="02020603050405020304" pitchFamily="18" charset="0"/>
                <a:cs typeface="Times New Roman" panose="02020603050405020304" pitchFamily="18" charset="0"/>
              </a:rPr>
              <a:t> tin </a:t>
            </a:r>
            <a:r>
              <a:rPr lang="en-US" b="1" dirty="0" err="1" smtClean="0">
                <a:solidFill>
                  <a:srgbClr val="FF0000"/>
                </a:solidFill>
                <a:latin typeface="Times New Roman" panose="02020603050405020304" pitchFamily="18" charset="0"/>
                <a:cs typeface="Times New Roman" panose="02020603050405020304" pitchFamily="18" charset="0"/>
              </a:rPr>
              <a:t>chung</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dự</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án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8" name="Content Placeholder 2"/>
          <p:cNvSpPr txBox="1">
            <a:spLocks/>
          </p:cNvSpPr>
          <p:nvPr/>
        </p:nvSpPr>
        <p:spPr>
          <a:xfrm>
            <a:off x="228600" y="1143000"/>
            <a:ext cx="8991600" cy="60960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buFont typeface="Wingdings" pitchFamily="2" charset="2"/>
              <a:buChar char="v"/>
            </a:pPr>
            <a:r>
              <a:rPr lang="en-US" sz="2800" b="1" smtClean="0">
                <a:solidFill>
                  <a:srgbClr val="002060"/>
                </a:solidFill>
                <a:latin typeface="Times New Roman" pitchFamily="18" charset="0"/>
                <a:cs typeface="Times New Roman" pitchFamily="18" charset="0"/>
              </a:rPr>
              <a:t>Kế </a:t>
            </a:r>
            <a:r>
              <a:rPr lang="en-US" sz="2800" b="1">
                <a:solidFill>
                  <a:srgbClr val="002060"/>
                </a:solidFill>
                <a:latin typeface="Times New Roman" pitchFamily="18" charset="0"/>
                <a:cs typeface="Times New Roman" pitchFamily="18" charset="0"/>
              </a:rPr>
              <a:t>hoạch thực hiện dự án</a:t>
            </a:r>
            <a:endParaRPr lang="en-US" sz="2800" smtClean="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82325185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23740"/>
            <a:ext cx="8458200" cy="5177060"/>
          </a:xfrm>
        </p:spPr>
        <p:txBody>
          <a:bodyPr>
            <a:normAutofit/>
          </a:bodyPr>
          <a:lstStyle/>
          <a:p>
            <a:pPr lvl="0">
              <a:buFont typeface="Arial" pitchFamily="34" charset="0"/>
              <a:buChar char="•"/>
            </a:pPr>
            <a:r>
              <a:rPr lang="en-US" sz="2800" b="1" dirty="0" err="1">
                <a:solidFill>
                  <a:srgbClr val="002060"/>
                </a:solidFill>
                <a:latin typeface="Times New Roman" pitchFamily="18" charset="0"/>
                <a:cs typeface="Times New Roman" pitchFamily="18" charset="0"/>
              </a:rPr>
              <a:t>Đổi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mới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mô</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hình</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quản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lý</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vận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hành</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hệ</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thống</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đánh</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giá</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chất</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lượng</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đào</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tạo</a:t>
            </a:r>
            <a:endParaRPr lang="en-US" sz="2400" dirty="0">
              <a:solidFill>
                <a:srgbClr val="002060"/>
              </a:solidFill>
              <a:latin typeface="Times New Roman" pitchFamily="18" charset="0"/>
              <a:cs typeface="Times New Roman" pitchFamily="18" charset="0"/>
            </a:endParaRPr>
          </a:p>
          <a:p>
            <a:pPr marL="628650" lvl="1" algn="just">
              <a:buFont typeface="Wingdings" pitchFamily="2" charset="2"/>
              <a:buChar char="ü"/>
            </a:pPr>
            <a:r>
              <a:rPr lang="en-US" sz="2200" dirty="0" err="1">
                <a:solidFill>
                  <a:srgbClr val="002060"/>
                </a:solidFill>
                <a:latin typeface="Times New Roman" pitchFamily="18" charset="0"/>
                <a:cs typeface="Times New Roman" pitchFamily="18" charset="0"/>
              </a:rPr>
              <a:t>Năm</a:t>
            </a:r>
            <a:r>
              <a:rPr lang="en-US" sz="2200" dirty="0">
                <a:solidFill>
                  <a:srgbClr val="002060"/>
                </a:solidFill>
                <a:latin typeface="Times New Roman" pitchFamily="18" charset="0"/>
                <a:cs typeface="Times New Roman" pitchFamily="18" charset="0"/>
              </a:rPr>
              <a:t> 2018-2020: </a:t>
            </a:r>
            <a:r>
              <a:rPr lang="en-US" sz="2200" dirty="0" err="1">
                <a:solidFill>
                  <a:srgbClr val="002060"/>
                </a:solidFill>
                <a:latin typeface="Times New Roman" pitchFamily="18" charset="0"/>
                <a:cs typeface="Times New Roman" pitchFamily="18" charset="0"/>
              </a:rPr>
              <a:t>Tổ</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chức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thực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hiện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đổi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mới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mô</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hình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quản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lý</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theo</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hướng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hiện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đại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vận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hành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hệ</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thống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đánh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giá</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đảm</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bảo</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chất</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lượng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đào</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tạo</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hoàn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thành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kiểm</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định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chất</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lượng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Nhà</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trường</a:t>
            </a:r>
            <a:r>
              <a:rPr lang="en-US" sz="2200" dirty="0">
                <a:solidFill>
                  <a:srgbClr val="002060"/>
                </a:solidFill>
                <a:latin typeface="Times New Roman" pitchFamily="18" charset="0"/>
                <a:cs typeface="Times New Roman" pitchFamily="18" charset="0"/>
              </a:rPr>
              <a:t>.</a:t>
            </a:r>
          </a:p>
          <a:p>
            <a:pPr marL="628650" lvl="1" algn="just">
              <a:buFont typeface="Wingdings" pitchFamily="2" charset="2"/>
              <a:buChar char="ü"/>
            </a:pPr>
            <a:r>
              <a:rPr lang="en-US" sz="2200" dirty="0" err="1">
                <a:solidFill>
                  <a:srgbClr val="002060"/>
                </a:solidFill>
                <a:latin typeface="Times New Roman" pitchFamily="18" charset="0"/>
                <a:cs typeface="Times New Roman" pitchFamily="18" charset="0"/>
              </a:rPr>
              <a:t>Năm</a:t>
            </a:r>
            <a:r>
              <a:rPr lang="en-US" sz="2200" dirty="0">
                <a:solidFill>
                  <a:srgbClr val="002060"/>
                </a:solidFill>
                <a:latin typeface="Times New Roman" pitchFamily="18" charset="0"/>
                <a:cs typeface="Times New Roman" pitchFamily="18" charset="0"/>
              </a:rPr>
              <a:t> 2021-2022: </a:t>
            </a:r>
            <a:r>
              <a:rPr lang="en-US" sz="2200" dirty="0" err="1">
                <a:solidFill>
                  <a:srgbClr val="002060"/>
                </a:solidFill>
                <a:latin typeface="Times New Roman" pitchFamily="18" charset="0"/>
                <a:cs typeface="Times New Roman" pitchFamily="18" charset="0"/>
              </a:rPr>
              <a:t>Hoàn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thành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kiểm</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định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chương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trình</a:t>
            </a:r>
            <a:r>
              <a:rPr lang="en-US" sz="2200" dirty="0">
                <a:solidFill>
                  <a:srgbClr val="002060"/>
                </a:solidFill>
                <a:latin typeface="Times New Roman" pitchFamily="18" charset="0"/>
                <a:cs typeface="Times New Roman" pitchFamily="18" charset="0"/>
              </a:rPr>
              <a:t> 60 </a:t>
            </a:r>
            <a:r>
              <a:rPr lang="en-US" sz="2200" dirty="0" err="1">
                <a:solidFill>
                  <a:srgbClr val="002060"/>
                </a:solidFill>
                <a:latin typeface="Times New Roman" pitchFamily="18" charset="0"/>
                <a:cs typeface="Times New Roman" pitchFamily="18" charset="0"/>
              </a:rPr>
              <a:t>nghề</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đào</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tạo</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trong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Nhà</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trường</a:t>
            </a:r>
            <a:r>
              <a:rPr lang="en-US" sz="2200" dirty="0">
                <a:solidFill>
                  <a:srgbClr val="002060"/>
                </a:solidFill>
                <a:latin typeface="Times New Roman" pitchFamily="18" charset="0"/>
                <a:cs typeface="Times New Roman" pitchFamily="18" charset="0"/>
              </a:rPr>
              <a:t> (100</a:t>
            </a:r>
            <a:r>
              <a:rPr lang="en-US" sz="2200" dirty="0" smtClean="0">
                <a:solidFill>
                  <a:srgbClr val="002060"/>
                </a:solidFill>
                <a:latin typeface="Times New Roman" pitchFamily="18" charset="0"/>
                <a:cs typeface="Times New Roman" pitchFamily="18" charset="0"/>
              </a:rPr>
              <a:t>%).</a:t>
            </a:r>
          </a:p>
          <a:p>
            <a:pPr lvl="0">
              <a:buFont typeface="Arial" pitchFamily="34" charset="0"/>
              <a:buChar char="•"/>
            </a:pPr>
            <a:r>
              <a:rPr lang="en-US" sz="2800" b="1" dirty="0" err="1">
                <a:solidFill>
                  <a:srgbClr val="002060"/>
                </a:solidFill>
                <a:latin typeface="Times New Roman" pitchFamily="18" charset="0"/>
                <a:cs typeface="Times New Roman" pitchFamily="18" charset="0"/>
              </a:rPr>
              <a:t>Kế</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hoạch</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tiến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độ</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bổ</a:t>
            </a:r>
            <a:r>
              <a:rPr lang="en-US" sz="2800" b="1" dirty="0">
                <a:solidFill>
                  <a:srgbClr val="002060"/>
                </a:solidFill>
                <a:latin typeface="Times New Roman" pitchFamily="18" charset="0"/>
                <a:cs typeface="Times New Roman" pitchFamily="18" charset="0"/>
              </a:rPr>
              <a:t> sung </a:t>
            </a:r>
            <a:r>
              <a:rPr lang="en-US" sz="2800" b="1" dirty="0" err="1">
                <a:solidFill>
                  <a:srgbClr val="002060"/>
                </a:solidFill>
                <a:latin typeface="Times New Roman" pitchFamily="18" charset="0"/>
                <a:cs typeface="Times New Roman" pitchFamily="18" charset="0"/>
              </a:rPr>
              <a:t>và</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phát</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triển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đội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ngũ</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giảng</a:t>
            </a:r>
            <a:r>
              <a:rPr lang="en-US" sz="2800" b="1" dirty="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viên</a:t>
            </a:r>
            <a:endParaRPr lang="en-US" sz="2800" b="1" dirty="0">
              <a:solidFill>
                <a:srgbClr val="002060"/>
              </a:solidFill>
              <a:latin typeface="Times New Roman" pitchFamily="18" charset="0"/>
              <a:cs typeface="Times New Roman" pitchFamily="18" charset="0"/>
            </a:endParaRPr>
          </a:p>
          <a:p>
            <a:pPr marL="628650" lvl="1">
              <a:buFont typeface="Wingdings" pitchFamily="2" charset="2"/>
              <a:buChar char="ü"/>
            </a:pPr>
            <a:r>
              <a:rPr lang="en-US" sz="2200" dirty="0" err="1">
                <a:solidFill>
                  <a:srgbClr val="002060"/>
                </a:solidFill>
                <a:latin typeface="Times New Roman" pitchFamily="18" charset="0"/>
                <a:cs typeface="Times New Roman" pitchFamily="18" charset="0"/>
              </a:rPr>
              <a:t>Tuyển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mới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từ</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năm</a:t>
            </a:r>
            <a:r>
              <a:rPr lang="en-US" sz="2200" dirty="0">
                <a:solidFill>
                  <a:srgbClr val="002060"/>
                </a:solidFill>
                <a:latin typeface="Times New Roman" pitchFamily="18" charset="0"/>
                <a:cs typeface="Times New Roman" pitchFamily="18" charset="0"/>
              </a:rPr>
              <a:t> 2017-2022: 180 </a:t>
            </a:r>
            <a:r>
              <a:rPr lang="en-US" sz="2200" dirty="0" err="1">
                <a:solidFill>
                  <a:srgbClr val="002060"/>
                </a:solidFill>
                <a:latin typeface="Times New Roman" pitchFamily="18" charset="0"/>
                <a:cs typeface="Times New Roman" pitchFamily="18" charset="0"/>
              </a:rPr>
              <a:t>giảng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viên</a:t>
            </a:r>
            <a:endParaRPr lang="en-US" sz="2200" dirty="0">
              <a:solidFill>
                <a:srgbClr val="002060"/>
              </a:solidFill>
              <a:latin typeface="Times New Roman" pitchFamily="18" charset="0"/>
              <a:cs typeface="Times New Roman" pitchFamily="18" charset="0"/>
            </a:endParaRPr>
          </a:p>
          <a:p>
            <a:pPr marL="0" indent="0">
              <a:buNone/>
            </a:pPr>
            <a:endParaRPr lang="en-US" sz="2400" dirty="0">
              <a:solidFill>
                <a:srgbClr val="002060"/>
              </a:solidFill>
              <a:latin typeface="Times New Roman" pitchFamily="18" charset="0"/>
              <a:cs typeface="Times New Roman" pitchFamily="18" charset="0"/>
            </a:endParaRPr>
          </a:p>
        </p:txBody>
      </p:sp>
      <p:sp>
        <p:nvSpPr>
          <p:cNvPr id="5" name="Title 1"/>
          <p:cNvSpPr txBox="1">
            <a:spLocks/>
          </p:cNvSpPr>
          <p:nvPr/>
        </p:nvSpPr>
        <p:spPr>
          <a:xfrm>
            <a:off x="304800" y="381000"/>
            <a:ext cx="6589199" cy="823690"/>
          </a:xfrm>
          <a:prstGeom prst="rect">
            <a:avLst/>
          </a:prstGeom>
        </p:spPr>
        <p:txBody>
          <a:bodyPr vert="horz" lIns="91440" tIns="45720" rIns="91440" bIns="45720" rtlCol="0" anchor="t">
            <a:normAutofit fontScale="925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tabLst>
                <a:tab pos="1706563" algn="l"/>
              </a:tabLst>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3: </a:t>
            </a:r>
            <a:r>
              <a:rPr lang="en-US" b="1" dirty="0" err="1" smtClean="0">
                <a:solidFill>
                  <a:srgbClr val="FF0000"/>
                </a:solidFill>
                <a:latin typeface="Times New Roman" panose="02020603050405020304" pitchFamily="18" charset="0"/>
                <a:cs typeface="Times New Roman" panose="02020603050405020304" pitchFamily="18" charset="0"/>
              </a:rPr>
              <a:t>Thông</a:t>
            </a:r>
            <a:r>
              <a:rPr lang="en-US" b="1" dirty="0" smtClean="0">
                <a:solidFill>
                  <a:srgbClr val="FF0000"/>
                </a:solidFill>
                <a:latin typeface="Times New Roman" panose="02020603050405020304" pitchFamily="18" charset="0"/>
                <a:cs typeface="Times New Roman" panose="02020603050405020304" pitchFamily="18" charset="0"/>
              </a:rPr>
              <a:t> tin </a:t>
            </a:r>
            <a:r>
              <a:rPr lang="en-US" b="1" dirty="0" err="1" smtClean="0">
                <a:solidFill>
                  <a:srgbClr val="FF0000"/>
                </a:solidFill>
                <a:latin typeface="Times New Roman" panose="02020603050405020304" pitchFamily="18" charset="0"/>
                <a:cs typeface="Times New Roman" panose="02020603050405020304" pitchFamily="18" charset="0"/>
              </a:rPr>
              <a:t>chung</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dự</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án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140251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295400"/>
            <a:ext cx="8534400" cy="4525963"/>
          </a:xfrm>
        </p:spPr>
        <p:txBody>
          <a:bodyPr>
            <a:normAutofit/>
          </a:bodyPr>
          <a:lstStyle/>
          <a:p>
            <a:pPr lvl="0">
              <a:buFont typeface="Arial" pitchFamily="34" charset="0"/>
              <a:buChar char="•"/>
            </a:pPr>
            <a:r>
              <a:rPr lang="en-US" sz="2800" b="1" dirty="0" err="1">
                <a:solidFill>
                  <a:srgbClr val="002060"/>
                </a:solidFill>
                <a:latin typeface="Times New Roman" pitchFamily="18" charset="0"/>
                <a:cs typeface="Times New Roman" pitchFamily="18" charset="0"/>
              </a:rPr>
              <a:t>Kế</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hoạch</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tiến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độ</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xây</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dựng</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cơ</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sở</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vật</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chất</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và</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tăng</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cường</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trang</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thiết</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bị</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đào</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tạo</a:t>
            </a:r>
            <a:endParaRPr lang="en-US" sz="2800" dirty="0">
              <a:solidFill>
                <a:srgbClr val="002060"/>
              </a:solidFill>
              <a:latin typeface="Times New Roman" pitchFamily="18" charset="0"/>
              <a:cs typeface="Times New Roman" pitchFamily="18" charset="0"/>
            </a:endParaRPr>
          </a:p>
          <a:p>
            <a:pPr lvl="1" algn="just">
              <a:spcBef>
                <a:spcPts val="1800"/>
              </a:spcBef>
              <a:buFont typeface="Wingdings" pitchFamily="2" charset="2"/>
              <a:buChar char="ü"/>
            </a:pPr>
            <a:r>
              <a:rPr lang="en-US" sz="2600" b="1" i="1" dirty="0" err="1">
                <a:solidFill>
                  <a:srgbClr val="002060"/>
                </a:solidFill>
                <a:latin typeface="Times New Roman" pitchFamily="18" charset="0"/>
                <a:cs typeface="Times New Roman" pitchFamily="18" charset="0"/>
              </a:rPr>
              <a:t>Giai</a:t>
            </a:r>
            <a:r>
              <a:rPr lang="en-US" sz="2600" b="1" i="1" dirty="0">
                <a:solidFill>
                  <a:srgbClr val="002060"/>
                </a:solidFill>
                <a:latin typeface="Times New Roman" pitchFamily="18" charset="0"/>
                <a:cs typeface="Times New Roman" pitchFamily="18" charset="0"/>
              </a:rPr>
              <a:t> </a:t>
            </a:r>
            <a:r>
              <a:rPr lang="en-US" sz="2600" b="1" i="1" dirty="0" err="1">
                <a:solidFill>
                  <a:srgbClr val="002060"/>
                </a:solidFill>
                <a:latin typeface="Times New Roman" pitchFamily="18" charset="0"/>
                <a:cs typeface="Times New Roman" pitchFamily="18" charset="0"/>
              </a:rPr>
              <a:t>đoạn</a:t>
            </a:r>
            <a:r>
              <a:rPr lang="en-US" sz="2600" b="1" i="1" dirty="0">
                <a:solidFill>
                  <a:srgbClr val="002060"/>
                </a:solidFill>
                <a:latin typeface="Times New Roman" pitchFamily="18" charset="0"/>
                <a:cs typeface="Times New Roman" pitchFamily="18" charset="0"/>
              </a:rPr>
              <a:t> 1: </a:t>
            </a:r>
            <a:r>
              <a:rPr lang="en-US" sz="2600" b="1" i="1" dirty="0" smtClean="0">
                <a:solidFill>
                  <a:srgbClr val="002060"/>
                </a:solidFill>
                <a:latin typeface="Times New Roman" pitchFamily="18" charset="0"/>
                <a:cs typeface="Times New Roman" pitchFamily="18" charset="0"/>
              </a:rPr>
              <a:t>2017-2020:</a:t>
            </a:r>
            <a:r>
              <a:rPr lang="en-US" sz="2600" dirty="0" smtClean="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Hoàn</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thành</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thủ</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tục</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pháp</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lý</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đầu</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tư</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xây</a:t>
            </a:r>
            <a:r>
              <a:rPr lang="en-US" sz="2600" dirty="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dựng</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cơ</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sở</a:t>
            </a:r>
            <a:r>
              <a:rPr lang="en-US" sz="2600" dirty="0" smtClean="0">
                <a:solidFill>
                  <a:srgbClr val="002060"/>
                </a:solidFill>
                <a:latin typeface="Times New Roman" pitchFamily="18" charset="0"/>
                <a:cs typeface="Times New Roman" pitchFamily="18" charset="0"/>
              </a:rPr>
              <a:t> 1 </a:t>
            </a:r>
            <a:r>
              <a:rPr lang="en-US" sz="2600" dirty="0" err="1" smtClean="0">
                <a:solidFill>
                  <a:srgbClr val="002060"/>
                </a:solidFill>
                <a:latin typeface="Times New Roman" pitchFamily="18" charset="0"/>
                <a:cs typeface="Times New Roman" pitchFamily="18" charset="0"/>
              </a:rPr>
              <a:t>và</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cơ</a:t>
            </a:r>
            <a:r>
              <a:rPr lang="en-US" sz="2600" dirty="0" smtClean="0">
                <a:solidFill>
                  <a:srgbClr val="002060"/>
                </a:solidFill>
                <a:latin typeface="Times New Roman" pitchFamily="18" charset="0"/>
                <a:cs typeface="Times New Roman" pitchFamily="18" charset="0"/>
              </a:rPr>
              <a:t> </a:t>
            </a:r>
            <a:r>
              <a:rPr lang="en-US" sz="2600" dirty="0" err="1" smtClean="0">
                <a:solidFill>
                  <a:srgbClr val="002060"/>
                </a:solidFill>
                <a:latin typeface="Times New Roman" pitchFamily="18" charset="0"/>
                <a:cs typeface="Times New Roman" pitchFamily="18" charset="0"/>
              </a:rPr>
              <a:t>sở</a:t>
            </a:r>
            <a:r>
              <a:rPr lang="en-US" sz="2600" dirty="0" smtClean="0">
                <a:solidFill>
                  <a:srgbClr val="002060"/>
                </a:solidFill>
                <a:latin typeface="Times New Roman" pitchFamily="18" charset="0"/>
                <a:cs typeface="Times New Roman" pitchFamily="18" charset="0"/>
              </a:rPr>
              <a:t> 2). </a:t>
            </a:r>
            <a:r>
              <a:rPr lang="en-US" sz="2600" dirty="0" err="1">
                <a:solidFill>
                  <a:srgbClr val="002060"/>
                </a:solidFill>
                <a:latin typeface="Times New Roman" pitchFamily="18" charset="0"/>
                <a:cs typeface="Times New Roman" pitchFamily="18" charset="0"/>
              </a:rPr>
              <a:t>Mua</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sắm</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trang</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thiết</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bị</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hoàn</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chỉnh</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cho</a:t>
            </a:r>
            <a:r>
              <a:rPr lang="en-US" sz="2600" dirty="0">
                <a:solidFill>
                  <a:srgbClr val="002060"/>
                </a:solidFill>
                <a:latin typeface="Times New Roman" pitchFamily="18" charset="0"/>
                <a:cs typeface="Times New Roman" pitchFamily="18" charset="0"/>
              </a:rPr>
              <a:t> 58 </a:t>
            </a:r>
            <a:r>
              <a:rPr lang="en-US" sz="2600" dirty="0" err="1">
                <a:solidFill>
                  <a:srgbClr val="002060"/>
                </a:solidFill>
                <a:latin typeface="Times New Roman" pitchFamily="18" charset="0"/>
                <a:cs typeface="Times New Roman" pitchFamily="18" charset="0"/>
              </a:rPr>
              <a:t>nghề</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cơ</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sở</a:t>
            </a:r>
            <a:r>
              <a:rPr lang="en-US" sz="2600" dirty="0">
                <a:solidFill>
                  <a:srgbClr val="002060"/>
                </a:solidFill>
                <a:latin typeface="Times New Roman" pitchFamily="18" charset="0"/>
                <a:cs typeface="Times New Roman" pitchFamily="18" charset="0"/>
              </a:rPr>
              <a:t> </a:t>
            </a:r>
            <a:r>
              <a:rPr lang="en-US" sz="2600" dirty="0" smtClean="0">
                <a:solidFill>
                  <a:srgbClr val="002060"/>
                </a:solidFill>
                <a:latin typeface="Times New Roman" pitchFamily="18" charset="0"/>
                <a:cs typeface="Times New Roman" pitchFamily="18" charset="0"/>
              </a:rPr>
              <a:t>1), </a:t>
            </a:r>
            <a:r>
              <a:rPr lang="en-US" sz="2600" dirty="0" err="1">
                <a:solidFill>
                  <a:srgbClr val="002060"/>
                </a:solidFill>
                <a:latin typeface="Times New Roman" pitchFamily="18" charset="0"/>
                <a:cs typeface="Times New Roman" pitchFamily="18" charset="0"/>
              </a:rPr>
              <a:t>trong</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đó</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có</a:t>
            </a:r>
            <a:r>
              <a:rPr lang="en-US" sz="2600" dirty="0">
                <a:solidFill>
                  <a:srgbClr val="002060"/>
                </a:solidFill>
                <a:latin typeface="Times New Roman" pitchFamily="18" charset="0"/>
                <a:cs typeface="Times New Roman" pitchFamily="18" charset="0"/>
              </a:rPr>
              <a:t> 18 </a:t>
            </a:r>
            <a:r>
              <a:rPr lang="en-US" sz="2600" dirty="0" err="1">
                <a:solidFill>
                  <a:srgbClr val="002060"/>
                </a:solidFill>
                <a:latin typeface="Times New Roman" pitchFamily="18" charset="0"/>
                <a:cs typeface="Times New Roman" pitchFamily="18" charset="0"/>
              </a:rPr>
              <a:t>nghề</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trọng</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điểm</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để</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đào</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tạo</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thí</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điểm</a:t>
            </a:r>
            <a:r>
              <a:rPr lang="en-US" sz="2600" dirty="0">
                <a:solidFill>
                  <a:srgbClr val="002060"/>
                </a:solidFill>
                <a:latin typeface="Times New Roman" pitchFamily="18" charset="0"/>
                <a:cs typeface="Times New Roman" pitchFamily="18" charset="0"/>
              </a:rPr>
              <a:t>.</a:t>
            </a:r>
          </a:p>
          <a:p>
            <a:pPr lvl="1" algn="just">
              <a:spcBef>
                <a:spcPts val="1800"/>
              </a:spcBef>
              <a:buFont typeface="Wingdings" pitchFamily="2" charset="2"/>
              <a:buChar char="ü"/>
            </a:pPr>
            <a:r>
              <a:rPr lang="en-US" sz="2600" dirty="0" smtClean="0">
                <a:solidFill>
                  <a:srgbClr val="002060"/>
                </a:solidFill>
                <a:latin typeface="Times New Roman" pitchFamily="18" charset="0"/>
                <a:cs typeface="Times New Roman" pitchFamily="18" charset="0"/>
              </a:rPr>
              <a:t> </a:t>
            </a:r>
            <a:r>
              <a:rPr lang="en-US" sz="2600" b="1" i="1" dirty="0" err="1" smtClean="0">
                <a:solidFill>
                  <a:srgbClr val="002060"/>
                </a:solidFill>
                <a:latin typeface="Times New Roman" pitchFamily="18" charset="0"/>
                <a:cs typeface="Times New Roman" pitchFamily="18" charset="0"/>
              </a:rPr>
              <a:t>Giai</a:t>
            </a:r>
            <a:r>
              <a:rPr lang="en-US" sz="2600" b="1" i="1" dirty="0" smtClean="0">
                <a:solidFill>
                  <a:srgbClr val="002060"/>
                </a:solidFill>
                <a:latin typeface="Times New Roman" pitchFamily="18" charset="0"/>
                <a:cs typeface="Times New Roman" pitchFamily="18" charset="0"/>
              </a:rPr>
              <a:t> </a:t>
            </a:r>
            <a:r>
              <a:rPr lang="en-US" sz="2600" b="1" i="1" dirty="0" err="1">
                <a:solidFill>
                  <a:srgbClr val="002060"/>
                </a:solidFill>
                <a:latin typeface="Times New Roman" pitchFamily="18" charset="0"/>
                <a:cs typeface="Times New Roman" pitchFamily="18" charset="0"/>
              </a:rPr>
              <a:t>đoạn</a:t>
            </a:r>
            <a:r>
              <a:rPr lang="en-US" sz="2600" b="1" i="1" dirty="0">
                <a:solidFill>
                  <a:srgbClr val="002060"/>
                </a:solidFill>
                <a:latin typeface="Times New Roman" pitchFamily="18" charset="0"/>
                <a:cs typeface="Times New Roman" pitchFamily="18" charset="0"/>
              </a:rPr>
              <a:t> 2: </a:t>
            </a:r>
            <a:r>
              <a:rPr lang="en-US" sz="2600" b="1" i="1" dirty="0" smtClean="0">
                <a:solidFill>
                  <a:srgbClr val="002060"/>
                </a:solidFill>
                <a:latin typeface="Times New Roman" pitchFamily="18" charset="0"/>
                <a:cs typeface="Times New Roman" pitchFamily="18" charset="0"/>
              </a:rPr>
              <a:t>2021-2022: </a:t>
            </a:r>
            <a:r>
              <a:rPr lang="en-US" sz="2600" dirty="0" err="1" smtClean="0">
                <a:solidFill>
                  <a:srgbClr val="002060"/>
                </a:solidFill>
                <a:latin typeface="Times New Roman" pitchFamily="18" charset="0"/>
                <a:cs typeface="Times New Roman" pitchFamily="18" charset="0"/>
              </a:rPr>
              <a:t>Hoàn</a:t>
            </a:r>
            <a:r>
              <a:rPr lang="en-US" sz="2600" dirty="0" smtClean="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thành</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công</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tác</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xây</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dựng</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và</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đầu</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tư</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thiết</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bị</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dạy</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học</a:t>
            </a:r>
            <a:r>
              <a:rPr lang="en-US" sz="2600" dirty="0">
                <a:solidFill>
                  <a:srgbClr val="002060"/>
                </a:solidFill>
                <a:latin typeface="Times New Roman" pitchFamily="18" charset="0"/>
                <a:cs typeface="Times New Roman" pitchFamily="18" charset="0"/>
              </a:rPr>
              <a:t> 22 </a:t>
            </a:r>
            <a:r>
              <a:rPr lang="en-US" sz="2600" dirty="0" err="1">
                <a:solidFill>
                  <a:srgbClr val="002060"/>
                </a:solidFill>
                <a:latin typeface="Times New Roman" pitchFamily="18" charset="0"/>
                <a:cs typeface="Times New Roman" pitchFamily="18" charset="0"/>
              </a:rPr>
              <a:t>nghề</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đào</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tạo</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tại</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cơ</a:t>
            </a:r>
            <a:r>
              <a:rPr lang="en-US" sz="2600" dirty="0">
                <a:solidFill>
                  <a:srgbClr val="002060"/>
                </a:solidFill>
                <a:latin typeface="Times New Roman" pitchFamily="18" charset="0"/>
                <a:cs typeface="Times New Roman" pitchFamily="18" charset="0"/>
              </a:rPr>
              <a:t> </a:t>
            </a:r>
            <a:r>
              <a:rPr lang="en-US" sz="2600" dirty="0" err="1">
                <a:solidFill>
                  <a:srgbClr val="002060"/>
                </a:solidFill>
                <a:latin typeface="Times New Roman" pitchFamily="18" charset="0"/>
                <a:cs typeface="Times New Roman" pitchFamily="18" charset="0"/>
              </a:rPr>
              <a:t>sở</a:t>
            </a:r>
            <a:r>
              <a:rPr lang="en-US" sz="2600" dirty="0">
                <a:solidFill>
                  <a:srgbClr val="002060"/>
                </a:solidFill>
                <a:latin typeface="Times New Roman" pitchFamily="18" charset="0"/>
                <a:cs typeface="Times New Roman" pitchFamily="18" charset="0"/>
              </a:rPr>
              <a:t> 2.</a:t>
            </a:r>
          </a:p>
          <a:p>
            <a:pPr marL="0" lvl="0" indent="0" algn="just">
              <a:buNone/>
            </a:pPr>
            <a:endParaRPr lang="en-US" dirty="0">
              <a:solidFill>
                <a:srgbClr val="002060"/>
              </a:solidFill>
              <a:latin typeface="Times New Roman" pitchFamily="18" charset="0"/>
              <a:cs typeface="Times New Roman" pitchFamily="18" charset="0"/>
            </a:endParaRPr>
          </a:p>
          <a:p>
            <a:pPr marL="0" indent="0">
              <a:buNone/>
            </a:pPr>
            <a:endParaRPr lang="en-US" dirty="0">
              <a:solidFill>
                <a:srgbClr val="002060"/>
              </a:solidFill>
              <a:latin typeface="Times New Roman" pitchFamily="18" charset="0"/>
              <a:cs typeface="Times New Roman" pitchFamily="18" charset="0"/>
            </a:endParaRPr>
          </a:p>
        </p:txBody>
      </p:sp>
      <p:sp>
        <p:nvSpPr>
          <p:cNvPr id="6" name="Title 1"/>
          <p:cNvSpPr txBox="1">
            <a:spLocks/>
          </p:cNvSpPr>
          <p:nvPr/>
        </p:nvSpPr>
        <p:spPr>
          <a:xfrm>
            <a:off x="304800" y="381000"/>
            <a:ext cx="6589199" cy="823690"/>
          </a:xfrm>
          <a:prstGeom prst="rect">
            <a:avLst/>
          </a:prstGeom>
        </p:spPr>
        <p:txBody>
          <a:bodyPr vert="horz" lIns="91440" tIns="45720" rIns="91440" bIns="45720" rtlCol="0" anchor="t">
            <a:normAutofit fontScale="925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tabLst>
                <a:tab pos="1706563" algn="l"/>
              </a:tabLst>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3: </a:t>
            </a:r>
            <a:r>
              <a:rPr lang="en-US" b="1" dirty="0" err="1" smtClean="0">
                <a:solidFill>
                  <a:srgbClr val="FF0000"/>
                </a:solidFill>
                <a:latin typeface="Times New Roman" panose="02020603050405020304" pitchFamily="18" charset="0"/>
                <a:cs typeface="Times New Roman" panose="02020603050405020304" pitchFamily="18" charset="0"/>
              </a:rPr>
              <a:t>Thông</a:t>
            </a:r>
            <a:r>
              <a:rPr lang="en-US" b="1" dirty="0" smtClean="0">
                <a:solidFill>
                  <a:srgbClr val="FF0000"/>
                </a:solidFill>
                <a:latin typeface="Times New Roman" panose="02020603050405020304" pitchFamily="18" charset="0"/>
                <a:cs typeface="Times New Roman" panose="02020603050405020304" pitchFamily="18" charset="0"/>
              </a:rPr>
              <a:t> tin </a:t>
            </a:r>
            <a:r>
              <a:rPr lang="en-US" b="1" dirty="0" err="1" smtClean="0">
                <a:solidFill>
                  <a:srgbClr val="FF0000"/>
                </a:solidFill>
                <a:latin typeface="Times New Roman" panose="02020603050405020304" pitchFamily="18" charset="0"/>
                <a:cs typeface="Times New Roman" panose="02020603050405020304" pitchFamily="18" charset="0"/>
              </a:rPr>
              <a:t>chung</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dự</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án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56638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19200"/>
            <a:ext cx="8229600" cy="1066800"/>
          </a:xfrm>
        </p:spPr>
        <p:txBody>
          <a:bodyPr>
            <a:noAutofit/>
          </a:bodyPr>
          <a:lstStyle/>
          <a:p>
            <a:pPr lvl="0">
              <a:buFont typeface="Arial" pitchFamily="34" charset="0"/>
              <a:buChar char="•"/>
            </a:pPr>
            <a:r>
              <a:rPr lang="en-US" sz="3200" b="1" dirty="0" err="1">
                <a:solidFill>
                  <a:srgbClr val="002060"/>
                </a:solidFill>
                <a:latin typeface="Times New Roman" pitchFamily="18" charset="0"/>
                <a:cs typeface="Times New Roman" pitchFamily="18" charset="0"/>
              </a:rPr>
              <a:t>Kế</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hoạch</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tiến</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độ</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xây</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dựng</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phát</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triển</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chương</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trình</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đào</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tạo</a:t>
            </a:r>
            <a:endParaRPr lang="en-US" sz="3200" dirty="0">
              <a:solidFill>
                <a:srgbClr val="002060"/>
              </a:solidFill>
              <a:latin typeface="Times New Roman" pitchFamily="18" charset="0"/>
              <a:cs typeface="Times New Roman" pitchFamily="18" charset="0"/>
            </a:endParaRPr>
          </a:p>
          <a:p>
            <a:endParaRPr lang="en-US" sz="2000" dirty="0">
              <a:solidFill>
                <a:srgbClr val="002060"/>
              </a:solidFill>
              <a:latin typeface="Times New Roman" pitchFamily="18" charset="0"/>
              <a:cs typeface="Times New Roman" pitchFamily="18" charset="0"/>
            </a:endParaRPr>
          </a:p>
        </p:txBody>
      </p:sp>
      <p:sp>
        <p:nvSpPr>
          <p:cNvPr id="7" name="Title 1"/>
          <p:cNvSpPr txBox="1">
            <a:spLocks/>
          </p:cNvSpPr>
          <p:nvPr/>
        </p:nvSpPr>
        <p:spPr>
          <a:xfrm>
            <a:off x="304800" y="381000"/>
            <a:ext cx="6589199" cy="823690"/>
          </a:xfrm>
          <a:prstGeom prst="rect">
            <a:avLst/>
          </a:prstGeom>
        </p:spPr>
        <p:txBody>
          <a:bodyPr vert="horz" lIns="91440" tIns="45720" rIns="91440" bIns="45720" rtlCol="0" anchor="t">
            <a:normAutofit fontScale="925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tabLst>
                <a:tab pos="1706563" algn="l"/>
              </a:tabLst>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3: </a:t>
            </a:r>
            <a:r>
              <a:rPr lang="en-US" b="1" dirty="0" err="1" smtClean="0">
                <a:solidFill>
                  <a:srgbClr val="FF0000"/>
                </a:solidFill>
                <a:latin typeface="Times New Roman" panose="02020603050405020304" pitchFamily="18" charset="0"/>
                <a:cs typeface="Times New Roman" panose="02020603050405020304" pitchFamily="18" charset="0"/>
              </a:rPr>
              <a:t>Thông</a:t>
            </a:r>
            <a:r>
              <a:rPr lang="en-US" b="1" dirty="0" smtClean="0">
                <a:solidFill>
                  <a:srgbClr val="FF0000"/>
                </a:solidFill>
                <a:latin typeface="Times New Roman" panose="02020603050405020304" pitchFamily="18" charset="0"/>
                <a:cs typeface="Times New Roman" panose="02020603050405020304" pitchFamily="18" charset="0"/>
              </a:rPr>
              <a:t> tin </a:t>
            </a:r>
            <a:r>
              <a:rPr lang="en-US" b="1" dirty="0" err="1" smtClean="0">
                <a:solidFill>
                  <a:srgbClr val="FF0000"/>
                </a:solidFill>
                <a:latin typeface="Times New Roman" panose="02020603050405020304" pitchFamily="18" charset="0"/>
                <a:cs typeface="Times New Roman" panose="02020603050405020304" pitchFamily="18" charset="0"/>
              </a:rPr>
              <a:t>chung</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dự</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án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8" name="Rounded Rectangle 7"/>
          <p:cNvSpPr/>
          <p:nvPr/>
        </p:nvSpPr>
        <p:spPr>
          <a:xfrm>
            <a:off x="685800" y="2667000"/>
            <a:ext cx="8002553" cy="8382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lvl="0" algn="ctr"/>
            <a:r>
              <a:rPr lang="vi-VN" sz="2200" b="1">
                <a:solidFill>
                  <a:srgbClr val="002060"/>
                </a:solidFill>
                <a:latin typeface="Times New Roman" panose="02020603050405020304" pitchFamily="18" charset="0"/>
                <a:cs typeface="Times New Roman" panose="02020603050405020304" pitchFamily="18" charset="0"/>
              </a:rPr>
              <a:t>Năm 2017 xây dựng hoàn chỉnh chương trình, giáo trình đào </a:t>
            </a:r>
            <a:r>
              <a:rPr lang="vi-VN" sz="2200" b="1" smtClean="0">
                <a:solidFill>
                  <a:srgbClr val="002060"/>
                </a:solidFill>
                <a:latin typeface="Times New Roman" panose="02020603050405020304" pitchFamily="18" charset="0"/>
                <a:cs typeface="Times New Roman" panose="02020603050405020304" pitchFamily="18" charset="0"/>
              </a:rPr>
              <a:t>tạo</a:t>
            </a:r>
            <a:endParaRPr lang="vi-VN" sz="2200" b="1">
              <a:solidFill>
                <a:srgbClr val="002060"/>
              </a:solidFill>
              <a:latin typeface="Times New Roman" panose="02020603050405020304" pitchFamily="18" charset="0"/>
              <a:cs typeface="Times New Roman" panose="02020603050405020304" pitchFamily="18" charset="0"/>
            </a:endParaRPr>
          </a:p>
        </p:txBody>
      </p:sp>
      <p:sp>
        <p:nvSpPr>
          <p:cNvPr id="9" name="Rounded Rectangle 8"/>
          <p:cNvSpPr/>
          <p:nvPr/>
        </p:nvSpPr>
        <p:spPr>
          <a:xfrm>
            <a:off x="685800" y="3886200"/>
            <a:ext cx="8002553" cy="8382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lvl="0"/>
            <a:r>
              <a:rPr lang="vi-VN" sz="2200" b="1">
                <a:solidFill>
                  <a:srgbClr val="002060"/>
                </a:solidFill>
                <a:latin typeface="Times New Roman" panose="02020603050405020304" pitchFamily="18" charset="0"/>
                <a:cs typeface="Times New Roman" panose="02020603050405020304" pitchFamily="18" charset="0"/>
              </a:rPr>
              <a:t>Năm 2018 thẩm định xong chương trình 60 nghề đào </a:t>
            </a:r>
            <a:r>
              <a:rPr lang="vi-VN" sz="2200" b="1" smtClean="0">
                <a:solidFill>
                  <a:srgbClr val="002060"/>
                </a:solidFill>
                <a:latin typeface="Times New Roman" panose="02020603050405020304" pitchFamily="18" charset="0"/>
                <a:cs typeface="Times New Roman" panose="02020603050405020304" pitchFamily="18" charset="0"/>
              </a:rPr>
              <a:t>tạo</a:t>
            </a:r>
            <a:endParaRPr lang="vi-VN" sz="2200" b="1">
              <a:solidFill>
                <a:srgbClr val="002060"/>
              </a:solidFill>
              <a:latin typeface="Times New Roman" panose="02020603050405020304" pitchFamily="18" charset="0"/>
              <a:cs typeface="Times New Roman" panose="02020603050405020304" pitchFamily="18" charset="0"/>
            </a:endParaRPr>
          </a:p>
        </p:txBody>
      </p:sp>
      <p:sp>
        <p:nvSpPr>
          <p:cNvPr id="10" name="Rounded Rectangle 9"/>
          <p:cNvSpPr/>
          <p:nvPr/>
        </p:nvSpPr>
        <p:spPr>
          <a:xfrm>
            <a:off x="685800" y="5181600"/>
            <a:ext cx="8002553" cy="8382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lvl="0"/>
            <a:r>
              <a:rPr lang="vi-VN" sz="2200" b="1">
                <a:solidFill>
                  <a:srgbClr val="002060"/>
                </a:solidFill>
                <a:latin typeface="Times New Roman" panose="02020603050405020304" pitchFamily="18" charset="0"/>
                <a:cs typeface="Times New Roman" panose="02020603050405020304" pitchFamily="18" charset="0"/>
              </a:rPr>
              <a:t>Năm 2022 hoàn thành công tác kiểm định 100% chương trình đào </a:t>
            </a:r>
            <a:r>
              <a:rPr lang="vi-VN" sz="2200" b="1" smtClean="0">
                <a:solidFill>
                  <a:srgbClr val="002060"/>
                </a:solidFill>
                <a:latin typeface="Times New Roman" panose="02020603050405020304" pitchFamily="18" charset="0"/>
                <a:cs typeface="Times New Roman" panose="02020603050405020304" pitchFamily="18" charset="0"/>
              </a:rPr>
              <a:t>tạo</a:t>
            </a:r>
            <a:endParaRPr lang="vi-VN" sz="2200" b="1">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685013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058742478"/>
              </p:ext>
            </p:extLst>
          </p:nvPr>
        </p:nvGraphicFramePr>
        <p:xfrm>
          <a:off x="2" y="1752600"/>
          <a:ext cx="9143999" cy="5020437"/>
        </p:xfrm>
        <a:graphic>
          <a:graphicData uri="http://schemas.openxmlformats.org/drawingml/2006/table">
            <a:tbl>
              <a:tblPr firstRow="1" firstCol="1" bandRow="1">
                <a:tableStyleId>{BC89EF96-8CEA-46FF-86C4-4CE0E7609802}</a:tableStyleId>
              </a:tblPr>
              <a:tblGrid>
                <a:gridCol w="2438398">
                  <a:extLst>
                    <a:ext uri="{9D8B030D-6E8A-4147-A177-3AD203B41FA5}">
                      <a16:colId xmlns:a16="http://schemas.microsoft.com/office/drawing/2014/main" xmlns="" val="20000"/>
                    </a:ext>
                  </a:extLst>
                </a:gridCol>
                <a:gridCol w="957943">
                  <a:extLst>
                    <a:ext uri="{9D8B030D-6E8A-4147-A177-3AD203B41FA5}">
                      <a16:colId xmlns:a16="http://schemas.microsoft.com/office/drawing/2014/main" xmlns="" val="20001"/>
                    </a:ext>
                  </a:extLst>
                </a:gridCol>
                <a:gridCol w="957943">
                  <a:extLst>
                    <a:ext uri="{9D8B030D-6E8A-4147-A177-3AD203B41FA5}">
                      <a16:colId xmlns:a16="http://schemas.microsoft.com/office/drawing/2014/main" xmlns="" val="20002"/>
                    </a:ext>
                  </a:extLst>
                </a:gridCol>
                <a:gridCol w="957943">
                  <a:extLst>
                    <a:ext uri="{9D8B030D-6E8A-4147-A177-3AD203B41FA5}">
                      <a16:colId xmlns:a16="http://schemas.microsoft.com/office/drawing/2014/main" xmlns="" val="20003"/>
                    </a:ext>
                  </a:extLst>
                </a:gridCol>
                <a:gridCol w="957943">
                  <a:extLst>
                    <a:ext uri="{9D8B030D-6E8A-4147-A177-3AD203B41FA5}">
                      <a16:colId xmlns:a16="http://schemas.microsoft.com/office/drawing/2014/main" xmlns="" val="20004"/>
                    </a:ext>
                  </a:extLst>
                </a:gridCol>
                <a:gridCol w="957943">
                  <a:extLst>
                    <a:ext uri="{9D8B030D-6E8A-4147-A177-3AD203B41FA5}">
                      <a16:colId xmlns:a16="http://schemas.microsoft.com/office/drawing/2014/main" xmlns="" val="20005"/>
                    </a:ext>
                  </a:extLst>
                </a:gridCol>
                <a:gridCol w="957943">
                  <a:extLst>
                    <a:ext uri="{9D8B030D-6E8A-4147-A177-3AD203B41FA5}">
                      <a16:colId xmlns:a16="http://schemas.microsoft.com/office/drawing/2014/main" xmlns="" val="20006"/>
                    </a:ext>
                  </a:extLst>
                </a:gridCol>
                <a:gridCol w="957943">
                  <a:extLst>
                    <a:ext uri="{9D8B030D-6E8A-4147-A177-3AD203B41FA5}">
                      <a16:colId xmlns:a16="http://schemas.microsoft.com/office/drawing/2014/main" xmlns="" val="20007"/>
                    </a:ext>
                  </a:extLst>
                </a:gridCol>
              </a:tblGrid>
              <a:tr h="537645">
                <a:tc>
                  <a:txBody>
                    <a:bodyPr/>
                    <a:lstStyle/>
                    <a:p>
                      <a:pPr marL="0" marR="0" algn="ctr">
                        <a:lnSpc>
                          <a:spcPct val="115000"/>
                        </a:lnSpc>
                        <a:spcBef>
                          <a:spcPts val="0"/>
                        </a:spcBef>
                        <a:spcAft>
                          <a:spcPts val="0"/>
                        </a:spcAft>
                      </a:pPr>
                      <a:r>
                        <a:rPr lang="en-US" sz="1600" dirty="0" err="1">
                          <a:solidFill>
                            <a:srgbClr val="002060"/>
                          </a:solidFill>
                          <a:effectLst/>
                          <a:latin typeface="Times New Roman" pitchFamily="18" charset="0"/>
                          <a:cs typeface="Times New Roman" pitchFamily="18" charset="0"/>
                        </a:rPr>
                        <a:t>Nội</a:t>
                      </a:r>
                      <a:r>
                        <a:rPr lang="en-US" sz="1600" dirty="0">
                          <a:solidFill>
                            <a:srgbClr val="002060"/>
                          </a:solidFill>
                          <a:effectLst/>
                          <a:latin typeface="Times New Roman" pitchFamily="18" charset="0"/>
                          <a:cs typeface="Times New Roman" pitchFamily="18" charset="0"/>
                        </a:rPr>
                        <a:t> dung </a:t>
                      </a:r>
                      <a:r>
                        <a:rPr lang="en-US" sz="1600" dirty="0" err="1">
                          <a:solidFill>
                            <a:srgbClr val="002060"/>
                          </a:solidFill>
                          <a:effectLst/>
                          <a:latin typeface="Times New Roman" pitchFamily="18" charset="0"/>
                          <a:cs typeface="Times New Roman" pitchFamily="18" charset="0"/>
                        </a:rPr>
                        <a:t>dự</a:t>
                      </a:r>
                      <a:r>
                        <a:rPr lang="en-US" sz="1600" dirty="0">
                          <a:solidFill>
                            <a:srgbClr val="002060"/>
                          </a:solidFill>
                          <a:effectLst/>
                          <a:latin typeface="Times New Roman" pitchFamily="18" charset="0"/>
                          <a:cs typeface="Times New Roman" pitchFamily="18" charset="0"/>
                        </a:rPr>
                        <a:t> </a:t>
                      </a:r>
                      <a:r>
                        <a:rPr lang="en-US" sz="1600" dirty="0" err="1">
                          <a:solidFill>
                            <a:srgbClr val="002060"/>
                          </a:solidFill>
                          <a:effectLst/>
                          <a:latin typeface="Times New Roman" pitchFamily="18" charset="0"/>
                          <a:cs typeface="Times New Roman" pitchFamily="18" charset="0"/>
                        </a:rPr>
                        <a:t>án</a:t>
                      </a:r>
                      <a:endParaRPr lang="en-US" sz="16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err="1">
                          <a:solidFill>
                            <a:srgbClr val="002060"/>
                          </a:solidFill>
                          <a:effectLst/>
                          <a:latin typeface="Times New Roman" pitchFamily="18" charset="0"/>
                          <a:cs typeface="Times New Roman" pitchFamily="18" charset="0"/>
                        </a:rPr>
                        <a:t>Tổng</a:t>
                      </a:r>
                      <a:r>
                        <a:rPr lang="en-US" sz="1600" dirty="0">
                          <a:solidFill>
                            <a:srgbClr val="002060"/>
                          </a:solidFill>
                          <a:effectLst/>
                          <a:latin typeface="Times New Roman" pitchFamily="18" charset="0"/>
                          <a:cs typeface="Times New Roman" pitchFamily="18" charset="0"/>
                        </a:rPr>
                        <a:t> </a:t>
                      </a:r>
                      <a:r>
                        <a:rPr lang="en-US" sz="1600" dirty="0" err="1">
                          <a:solidFill>
                            <a:srgbClr val="002060"/>
                          </a:solidFill>
                          <a:effectLst/>
                          <a:latin typeface="Times New Roman" pitchFamily="18" charset="0"/>
                          <a:cs typeface="Times New Roman" pitchFamily="18" charset="0"/>
                        </a:rPr>
                        <a:t>kinh</a:t>
                      </a:r>
                      <a:r>
                        <a:rPr lang="en-US" sz="1600" dirty="0">
                          <a:solidFill>
                            <a:srgbClr val="002060"/>
                          </a:solidFill>
                          <a:effectLst/>
                          <a:latin typeface="Times New Roman" pitchFamily="18" charset="0"/>
                          <a:cs typeface="Times New Roman" pitchFamily="18" charset="0"/>
                        </a:rPr>
                        <a:t> </a:t>
                      </a:r>
                      <a:r>
                        <a:rPr lang="en-US" sz="1600" dirty="0" err="1">
                          <a:solidFill>
                            <a:srgbClr val="002060"/>
                          </a:solidFill>
                          <a:effectLst/>
                          <a:latin typeface="Times New Roman" pitchFamily="18" charset="0"/>
                          <a:cs typeface="Times New Roman" pitchFamily="18" charset="0"/>
                        </a:rPr>
                        <a:t>phí</a:t>
                      </a:r>
                      <a:endParaRPr lang="en-US" sz="16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2017</a:t>
                      </a:r>
                      <a:endParaRPr lang="en-US" sz="16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2018</a:t>
                      </a:r>
                      <a:endParaRPr lang="en-US" sz="16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2019</a:t>
                      </a:r>
                      <a:endParaRPr lang="en-US" sz="16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2020</a:t>
                      </a:r>
                      <a:endParaRPr lang="en-US" sz="16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2021</a:t>
                      </a:r>
                      <a:endParaRPr lang="en-US" sz="160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2022</a:t>
                      </a:r>
                      <a:endParaRPr lang="en-US" sz="1600" dirty="0">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00"/>
                  </a:ext>
                </a:extLst>
              </a:tr>
              <a:tr h="504106">
                <a:tc>
                  <a:txBody>
                    <a:bodyPr/>
                    <a:lstStyle/>
                    <a:p>
                      <a:pPr marL="0" marR="0">
                        <a:lnSpc>
                          <a:spcPct val="115000"/>
                        </a:lnSpc>
                        <a:spcBef>
                          <a:spcPts val="0"/>
                        </a:spcBef>
                        <a:spcAft>
                          <a:spcPts val="0"/>
                        </a:spcAft>
                      </a:pPr>
                      <a:r>
                        <a:rPr lang="en-US" sz="1600" b="0" dirty="0" err="1">
                          <a:solidFill>
                            <a:srgbClr val="002060"/>
                          </a:solidFill>
                          <a:effectLst/>
                          <a:latin typeface="Times New Roman" pitchFamily="18" charset="0"/>
                          <a:cs typeface="Times New Roman" pitchFamily="18" charset="0"/>
                        </a:rPr>
                        <a:t>Đổi</a:t>
                      </a:r>
                      <a:r>
                        <a:rPr lang="en-US" sz="1600" b="0" dirty="0">
                          <a:solidFill>
                            <a:srgbClr val="002060"/>
                          </a:solidFill>
                          <a:effectLst/>
                          <a:latin typeface="Times New Roman" pitchFamily="18" charset="0"/>
                          <a:cs typeface="Times New Roman" pitchFamily="18" charset="0"/>
                        </a:rPr>
                        <a:t> </a:t>
                      </a:r>
                      <a:r>
                        <a:rPr lang="en-US" sz="1600" b="0" dirty="0" err="1">
                          <a:solidFill>
                            <a:srgbClr val="002060"/>
                          </a:solidFill>
                          <a:effectLst/>
                          <a:latin typeface="Times New Roman" pitchFamily="18" charset="0"/>
                          <a:cs typeface="Times New Roman" pitchFamily="18" charset="0"/>
                        </a:rPr>
                        <a:t>mới</a:t>
                      </a:r>
                      <a:r>
                        <a:rPr lang="en-US" sz="1600" b="0" dirty="0">
                          <a:solidFill>
                            <a:srgbClr val="002060"/>
                          </a:solidFill>
                          <a:effectLst/>
                          <a:latin typeface="Times New Roman" pitchFamily="18" charset="0"/>
                          <a:cs typeface="Times New Roman" pitchFamily="18" charset="0"/>
                        </a:rPr>
                        <a:t> </a:t>
                      </a:r>
                      <a:r>
                        <a:rPr lang="en-US" sz="1600" b="0" dirty="0" err="1">
                          <a:solidFill>
                            <a:srgbClr val="002060"/>
                          </a:solidFill>
                          <a:effectLst/>
                          <a:latin typeface="Times New Roman" pitchFamily="18" charset="0"/>
                          <a:cs typeface="Times New Roman" pitchFamily="18" charset="0"/>
                        </a:rPr>
                        <a:t>mô</a:t>
                      </a:r>
                      <a:r>
                        <a:rPr lang="en-US" sz="1600" b="0" dirty="0">
                          <a:solidFill>
                            <a:srgbClr val="002060"/>
                          </a:solidFill>
                          <a:effectLst/>
                          <a:latin typeface="Times New Roman" pitchFamily="18" charset="0"/>
                          <a:cs typeface="Times New Roman" pitchFamily="18" charset="0"/>
                        </a:rPr>
                        <a:t> </a:t>
                      </a:r>
                      <a:r>
                        <a:rPr lang="en-US" sz="1600" b="0" dirty="0" err="1">
                          <a:solidFill>
                            <a:srgbClr val="002060"/>
                          </a:solidFill>
                          <a:effectLst/>
                          <a:latin typeface="Times New Roman" pitchFamily="18" charset="0"/>
                          <a:cs typeface="Times New Roman" pitchFamily="18" charset="0"/>
                        </a:rPr>
                        <a:t>hình</a:t>
                      </a:r>
                      <a:r>
                        <a:rPr lang="en-US" sz="1600" b="0" dirty="0">
                          <a:solidFill>
                            <a:srgbClr val="002060"/>
                          </a:solidFill>
                          <a:effectLst/>
                          <a:latin typeface="Times New Roman" pitchFamily="18" charset="0"/>
                          <a:cs typeface="Times New Roman" pitchFamily="18" charset="0"/>
                        </a:rPr>
                        <a:t> </a:t>
                      </a:r>
                      <a:r>
                        <a:rPr lang="en-US" sz="1600" b="0" dirty="0" err="1">
                          <a:solidFill>
                            <a:srgbClr val="002060"/>
                          </a:solidFill>
                          <a:effectLst/>
                          <a:latin typeface="Times New Roman" pitchFamily="18" charset="0"/>
                          <a:cs typeface="Times New Roman" pitchFamily="18" charset="0"/>
                        </a:rPr>
                        <a:t>quản</a:t>
                      </a:r>
                      <a:r>
                        <a:rPr lang="en-US" sz="1600" b="0" dirty="0">
                          <a:solidFill>
                            <a:srgbClr val="002060"/>
                          </a:solidFill>
                          <a:effectLst/>
                          <a:latin typeface="Times New Roman" pitchFamily="18" charset="0"/>
                          <a:cs typeface="Times New Roman" pitchFamily="18" charset="0"/>
                        </a:rPr>
                        <a:t> </a:t>
                      </a:r>
                      <a:r>
                        <a:rPr lang="en-US" sz="1600" b="0" dirty="0" err="1">
                          <a:solidFill>
                            <a:srgbClr val="002060"/>
                          </a:solidFill>
                          <a:effectLst/>
                          <a:latin typeface="Times New Roman" pitchFamily="18" charset="0"/>
                          <a:cs typeface="Times New Roman" pitchFamily="18" charset="0"/>
                        </a:rPr>
                        <a:t>lý</a:t>
                      </a:r>
                      <a:endParaRPr lang="en-US" sz="1600" b="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5,5</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pPr>
                      <a:endParaRPr lang="en-US" sz="1600" b="1" dirty="0">
                        <a:solidFill>
                          <a:srgbClr val="002060"/>
                        </a:solidFill>
                        <a:effectLst/>
                        <a:latin typeface="Times New Roman" pitchFamily="18" charset="0"/>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2,00</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3,50</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pPr>
                      <a:endParaRPr lang="en-US" sz="1600" b="1" dirty="0">
                        <a:solidFill>
                          <a:srgbClr val="002060"/>
                        </a:solidFill>
                        <a:effectLst/>
                        <a:latin typeface="Times New Roman" pitchFamily="18" charset="0"/>
                        <a:cs typeface="Times New Roman" pitchFamily="18" charset="0"/>
                      </a:endParaRPr>
                    </a:p>
                  </a:txBody>
                  <a:tcPr marL="68580" marR="68580" marT="0" marB="0" anchor="ctr"/>
                </a:tc>
                <a:tc>
                  <a:txBody>
                    <a:bodyPr/>
                    <a:lstStyle/>
                    <a:p>
                      <a:pPr>
                        <a:lnSpc>
                          <a:spcPct val="115000"/>
                        </a:lnSpc>
                      </a:pPr>
                      <a:endParaRPr lang="en-US" sz="1600" b="1">
                        <a:solidFill>
                          <a:srgbClr val="002060"/>
                        </a:solidFill>
                        <a:effectLst/>
                        <a:latin typeface="Times New Roman" pitchFamily="18" charset="0"/>
                        <a:cs typeface="Times New Roman" pitchFamily="18" charset="0"/>
                      </a:endParaRPr>
                    </a:p>
                  </a:txBody>
                  <a:tcPr marL="68580" marR="68580" marT="0" marB="0" anchor="ctr"/>
                </a:tc>
                <a:tc>
                  <a:txBody>
                    <a:bodyPr/>
                    <a:lstStyle/>
                    <a:p>
                      <a:pPr>
                        <a:lnSpc>
                          <a:spcPct val="115000"/>
                        </a:lnSpc>
                      </a:pPr>
                      <a:endParaRPr lang="en-US" sz="1600" b="1">
                        <a:solidFill>
                          <a:srgbClr val="002060"/>
                        </a:solidFill>
                        <a:effectLst/>
                        <a:latin typeface="Times New Roman" pitchFamily="18" charset="0"/>
                        <a:cs typeface="Times New Roman" pitchFamily="18" charset="0"/>
                      </a:endParaRPr>
                    </a:p>
                  </a:txBody>
                  <a:tcPr marL="68580" marR="68580" marT="0" marB="0" anchor="ctr"/>
                </a:tc>
                <a:extLst>
                  <a:ext uri="{0D108BD9-81ED-4DB2-BD59-A6C34878D82A}">
                    <a16:rowId xmlns:a16="http://schemas.microsoft.com/office/drawing/2014/main" xmlns="" val="10001"/>
                  </a:ext>
                </a:extLst>
              </a:tr>
              <a:tr h="333188">
                <a:tc>
                  <a:txBody>
                    <a:bodyPr/>
                    <a:lstStyle/>
                    <a:p>
                      <a:pPr marL="0" marR="0">
                        <a:lnSpc>
                          <a:spcPct val="115000"/>
                        </a:lnSpc>
                        <a:spcBef>
                          <a:spcPts val="0"/>
                        </a:spcBef>
                        <a:spcAft>
                          <a:spcPts val="0"/>
                        </a:spcAft>
                      </a:pPr>
                      <a:r>
                        <a:rPr lang="en-US" sz="1600" b="0">
                          <a:solidFill>
                            <a:srgbClr val="002060"/>
                          </a:solidFill>
                          <a:effectLst/>
                          <a:latin typeface="Times New Roman" pitchFamily="18" charset="0"/>
                          <a:cs typeface="Times New Roman" pitchFamily="18" charset="0"/>
                        </a:rPr>
                        <a:t>Bồi dưỡng GV</a:t>
                      </a:r>
                      <a:endParaRPr lang="en-US" sz="1600" b="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18,96</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3,16</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3,16</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3,16</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3,16</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3,16</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3,16</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02"/>
                  </a:ext>
                </a:extLst>
              </a:tr>
              <a:tr h="504106">
                <a:tc>
                  <a:txBody>
                    <a:bodyPr/>
                    <a:lstStyle/>
                    <a:p>
                      <a:pPr marL="0" marR="0">
                        <a:lnSpc>
                          <a:spcPct val="115000"/>
                        </a:lnSpc>
                        <a:spcBef>
                          <a:spcPts val="0"/>
                        </a:spcBef>
                        <a:spcAft>
                          <a:spcPts val="0"/>
                        </a:spcAft>
                      </a:pPr>
                      <a:r>
                        <a:rPr lang="en-US" sz="1600" b="0" dirty="0" err="1">
                          <a:solidFill>
                            <a:srgbClr val="002060"/>
                          </a:solidFill>
                          <a:effectLst/>
                          <a:latin typeface="Times New Roman" pitchFamily="18" charset="0"/>
                          <a:cs typeface="Times New Roman" pitchFamily="18" charset="0"/>
                        </a:rPr>
                        <a:t>Nghiên</a:t>
                      </a:r>
                      <a:r>
                        <a:rPr lang="en-US" sz="1600" b="0" dirty="0">
                          <a:solidFill>
                            <a:srgbClr val="002060"/>
                          </a:solidFill>
                          <a:effectLst/>
                          <a:latin typeface="Times New Roman" pitchFamily="18" charset="0"/>
                          <a:cs typeface="Times New Roman" pitchFamily="18" charset="0"/>
                        </a:rPr>
                        <a:t> </a:t>
                      </a:r>
                      <a:r>
                        <a:rPr lang="en-US" sz="1600" b="0" dirty="0" err="1">
                          <a:solidFill>
                            <a:srgbClr val="002060"/>
                          </a:solidFill>
                          <a:effectLst/>
                          <a:latin typeface="Times New Roman" pitchFamily="18" charset="0"/>
                          <a:cs typeface="Times New Roman" pitchFamily="18" charset="0"/>
                        </a:rPr>
                        <a:t>cứu</a:t>
                      </a:r>
                      <a:r>
                        <a:rPr lang="en-US" sz="1600" b="0" dirty="0">
                          <a:solidFill>
                            <a:srgbClr val="002060"/>
                          </a:solidFill>
                          <a:effectLst/>
                          <a:latin typeface="Times New Roman" pitchFamily="18" charset="0"/>
                          <a:cs typeface="Times New Roman" pitchFamily="18" charset="0"/>
                        </a:rPr>
                        <a:t> </a:t>
                      </a:r>
                      <a:r>
                        <a:rPr lang="en-US" sz="1600" b="0" err="1">
                          <a:solidFill>
                            <a:srgbClr val="002060"/>
                          </a:solidFill>
                          <a:effectLst/>
                          <a:latin typeface="Times New Roman" pitchFamily="18" charset="0"/>
                          <a:cs typeface="Times New Roman" pitchFamily="18" charset="0"/>
                        </a:rPr>
                        <a:t>khoa</a:t>
                      </a:r>
                      <a:r>
                        <a:rPr lang="en-US" sz="1600" b="0">
                          <a:solidFill>
                            <a:srgbClr val="002060"/>
                          </a:solidFill>
                          <a:effectLst/>
                          <a:latin typeface="Times New Roman" pitchFamily="18" charset="0"/>
                          <a:cs typeface="Times New Roman" pitchFamily="18" charset="0"/>
                        </a:rPr>
                        <a:t> </a:t>
                      </a:r>
                      <a:r>
                        <a:rPr lang="en-US" sz="1600" b="0" smtClean="0">
                          <a:solidFill>
                            <a:srgbClr val="002060"/>
                          </a:solidFill>
                          <a:effectLst/>
                          <a:latin typeface="Times New Roman" pitchFamily="18" charset="0"/>
                          <a:cs typeface="Times New Roman" pitchFamily="18" charset="0"/>
                        </a:rPr>
                        <a:t>học – </a:t>
                      </a:r>
                    </a:p>
                    <a:p>
                      <a:pPr marL="0" marR="0">
                        <a:lnSpc>
                          <a:spcPct val="115000"/>
                        </a:lnSpc>
                        <a:spcBef>
                          <a:spcPts val="0"/>
                        </a:spcBef>
                        <a:spcAft>
                          <a:spcPts val="0"/>
                        </a:spcAft>
                      </a:pPr>
                      <a:r>
                        <a:rPr lang="en-US" sz="1600" b="0" smtClean="0">
                          <a:solidFill>
                            <a:srgbClr val="002060"/>
                          </a:solidFill>
                          <a:effectLst/>
                          <a:latin typeface="Times New Roman" pitchFamily="18" charset="0"/>
                          <a:cs typeface="Times New Roman" pitchFamily="18" charset="0"/>
                        </a:rPr>
                        <a:t>Hợp </a:t>
                      </a:r>
                      <a:r>
                        <a:rPr lang="en-US" sz="1600" b="0" dirty="0" err="1">
                          <a:solidFill>
                            <a:srgbClr val="002060"/>
                          </a:solidFill>
                          <a:effectLst/>
                          <a:latin typeface="Times New Roman" pitchFamily="18" charset="0"/>
                          <a:cs typeface="Times New Roman" pitchFamily="18" charset="0"/>
                        </a:rPr>
                        <a:t>tác</a:t>
                      </a:r>
                      <a:r>
                        <a:rPr lang="en-US" sz="1600" b="0" dirty="0">
                          <a:solidFill>
                            <a:srgbClr val="002060"/>
                          </a:solidFill>
                          <a:effectLst/>
                          <a:latin typeface="Times New Roman" pitchFamily="18" charset="0"/>
                          <a:cs typeface="Times New Roman" pitchFamily="18" charset="0"/>
                        </a:rPr>
                        <a:t> </a:t>
                      </a:r>
                      <a:r>
                        <a:rPr lang="en-US" sz="1600" b="0" dirty="0" err="1">
                          <a:solidFill>
                            <a:srgbClr val="002060"/>
                          </a:solidFill>
                          <a:effectLst/>
                          <a:latin typeface="Times New Roman" pitchFamily="18" charset="0"/>
                          <a:cs typeface="Times New Roman" pitchFamily="18" charset="0"/>
                        </a:rPr>
                        <a:t>quốc</a:t>
                      </a:r>
                      <a:r>
                        <a:rPr lang="en-US" sz="1600" b="0" dirty="0">
                          <a:solidFill>
                            <a:srgbClr val="002060"/>
                          </a:solidFill>
                          <a:effectLst/>
                          <a:latin typeface="Times New Roman" pitchFamily="18" charset="0"/>
                          <a:cs typeface="Times New Roman" pitchFamily="18" charset="0"/>
                        </a:rPr>
                        <a:t> </a:t>
                      </a:r>
                      <a:r>
                        <a:rPr lang="en-US" sz="1600" b="0" dirty="0" err="1">
                          <a:solidFill>
                            <a:srgbClr val="002060"/>
                          </a:solidFill>
                          <a:effectLst/>
                          <a:latin typeface="Times New Roman" pitchFamily="18" charset="0"/>
                          <a:cs typeface="Times New Roman" pitchFamily="18" charset="0"/>
                        </a:rPr>
                        <a:t>tế</a:t>
                      </a:r>
                      <a:r>
                        <a:rPr lang="en-US" sz="1600" b="0" dirty="0">
                          <a:solidFill>
                            <a:srgbClr val="002060"/>
                          </a:solidFill>
                          <a:effectLst/>
                          <a:latin typeface="Times New Roman" pitchFamily="18" charset="0"/>
                          <a:cs typeface="Times New Roman" pitchFamily="18" charset="0"/>
                        </a:rPr>
                        <a:t> </a:t>
                      </a:r>
                      <a:endParaRPr lang="en-US" sz="1600" b="0"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5,0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1,00</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1,00</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1,00</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1,00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1,00</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pPr>
                      <a:endParaRPr lang="en-US" sz="1600" b="1">
                        <a:solidFill>
                          <a:srgbClr val="002060"/>
                        </a:solidFill>
                        <a:effectLst/>
                        <a:latin typeface="Times New Roman" pitchFamily="18" charset="0"/>
                        <a:cs typeface="Times New Roman" pitchFamily="18" charset="0"/>
                      </a:endParaRPr>
                    </a:p>
                  </a:txBody>
                  <a:tcPr marL="68580" marR="68580" marT="0" marB="0" anchor="ctr"/>
                </a:tc>
                <a:extLst>
                  <a:ext uri="{0D108BD9-81ED-4DB2-BD59-A6C34878D82A}">
                    <a16:rowId xmlns:a16="http://schemas.microsoft.com/office/drawing/2014/main" xmlns="" val="10003"/>
                  </a:ext>
                </a:extLst>
              </a:tr>
              <a:tr h="292297">
                <a:tc>
                  <a:txBody>
                    <a:bodyPr/>
                    <a:lstStyle/>
                    <a:p>
                      <a:pPr marL="0" marR="0">
                        <a:lnSpc>
                          <a:spcPct val="115000"/>
                        </a:lnSpc>
                        <a:spcBef>
                          <a:spcPts val="0"/>
                        </a:spcBef>
                        <a:spcAft>
                          <a:spcPts val="0"/>
                        </a:spcAft>
                      </a:pPr>
                      <a:r>
                        <a:rPr lang="en-US" sz="1600" b="0">
                          <a:solidFill>
                            <a:srgbClr val="002060"/>
                          </a:solidFill>
                          <a:effectLst/>
                          <a:latin typeface="Times New Roman" pitchFamily="18" charset="0"/>
                          <a:cs typeface="Times New Roman" pitchFamily="18" charset="0"/>
                        </a:rPr>
                        <a:t>Đầu tư thiết bị dạy học</a:t>
                      </a:r>
                      <a:endParaRPr lang="en-US" sz="1600" b="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427,68</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pPr>
                      <a:endParaRPr lang="en-US" sz="1600" b="1">
                        <a:solidFill>
                          <a:srgbClr val="002060"/>
                        </a:solidFill>
                        <a:effectLst/>
                        <a:latin typeface="Times New Roman" pitchFamily="18" charset="0"/>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153,89</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100,00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pPr>
                      <a:endParaRPr lang="en-US" sz="1600" b="1">
                        <a:solidFill>
                          <a:srgbClr val="002060"/>
                        </a:solidFill>
                        <a:effectLst/>
                        <a:latin typeface="Times New Roman" pitchFamily="18" charset="0"/>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100,00</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73,80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04"/>
                  </a:ext>
                </a:extLst>
              </a:tr>
              <a:tr h="265036">
                <a:tc>
                  <a:txBody>
                    <a:bodyPr/>
                    <a:lstStyle/>
                    <a:p>
                      <a:pPr marL="0" marR="0">
                        <a:lnSpc>
                          <a:spcPct val="115000"/>
                        </a:lnSpc>
                        <a:spcBef>
                          <a:spcPts val="0"/>
                        </a:spcBef>
                        <a:spcAft>
                          <a:spcPts val="0"/>
                        </a:spcAft>
                      </a:pPr>
                      <a:r>
                        <a:rPr lang="en-US" sz="1600" b="0">
                          <a:solidFill>
                            <a:srgbClr val="002060"/>
                          </a:solidFill>
                          <a:effectLst/>
                          <a:latin typeface="Times New Roman" pitchFamily="18" charset="0"/>
                          <a:cs typeface="Times New Roman" pitchFamily="18" charset="0"/>
                        </a:rPr>
                        <a:t>Thư viện</a:t>
                      </a:r>
                      <a:endParaRPr lang="en-US" sz="1600" b="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10,00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pPr>
                      <a:endParaRPr lang="en-US" sz="1600" b="1">
                        <a:solidFill>
                          <a:srgbClr val="002060"/>
                        </a:solidFill>
                        <a:effectLst/>
                        <a:latin typeface="Times New Roman" pitchFamily="18" charset="0"/>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10,00</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pPr>
                      <a:endParaRPr lang="en-US" sz="1600" b="1" dirty="0">
                        <a:solidFill>
                          <a:srgbClr val="002060"/>
                        </a:solidFill>
                        <a:effectLst/>
                        <a:latin typeface="Times New Roman" pitchFamily="18" charset="0"/>
                        <a:cs typeface="Times New Roman" pitchFamily="18" charset="0"/>
                      </a:endParaRPr>
                    </a:p>
                  </a:txBody>
                  <a:tcPr marL="68580" marR="68580" marT="0" marB="0" anchor="ctr"/>
                </a:tc>
                <a:tc>
                  <a:txBody>
                    <a:bodyPr/>
                    <a:lstStyle/>
                    <a:p>
                      <a:pPr>
                        <a:lnSpc>
                          <a:spcPct val="115000"/>
                        </a:lnSpc>
                      </a:pPr>
                      <a:endParaRPr lang="en-US" sz="1600" b="1">
                        <a:solidFill>
                          <a:srgbClr val="002060"/>
                        </a:solidFill>
                        <a:effectLst/>
                        <a:latin typeface="Times New Roman" pitchFamily="18" charset="0"/>
                        <a:cs typeface="Times New Roman" pitchFamily="18" charset="0"/>
                      </a:endParaRPr>
                    </a:p>
                  </a:txBody>
                  <a:tcPr marL="68580" marR="68580" marT="0" marB="0" anchor="ctr"/>
                </a:tc>
                <a:tc>
                  <a:txBody>
                    <a:bodyPr/>
                    <a:lstStyle/>
                    <a:p>
                      <a:pPr>
                        <a:lnSpc>
                          <a:spcPct val="115000"/>
                        </a:lnSpc>
                      </a:pPr>
                      <a:endParaRPr lang="en-US" sz="1600" b="1" dirty="0">
                        <a:solidFill>
                          <a:srgbClr val="002060"/>
                        </a:solidFill>
                        <a:effectLst/>
                        <a:latin typeface="Times New Roman" pitchFamily="18" charset="0"/>
                        <a:cs typeface="Times New Roman" pitchFamily="18" charset="0"/>
                      </a:endParaRPr>
                    </a:p>
                  </a:txBody>
                  <a:tcPr marL="68580" marR="68580" marT="0" marB="0" anchor="ctr"/>
                </a:tc>
                <a:tc>
                  <a:txBody>
                    <a:bodyPr/>
                    <a:lstStyle/>
                    <a:p>
                      <a:pPr>
                        <a:lnSpc>
                          <a:spcPct val="115000"/>
                        </a:lnSpc>
                      </a:pPr>
                      <a:endParaRPr lang="en-US" sz="1600" b="1">
                        <a:solidFill>
                          <a:srgbClr val="002060"/>
                        </a:solidFill>
                        <a:effectLst/>
                        <a:latin typeface="Times New Roman" pitchFamily="18" charset="0"/>
                        <a:cs typeface="Times New Roman" pitchFamily="18" charset="0"/>
                      </a:endParaRPr>
                    </a:p>
                  </a:txBody>
                  <a:tcPr marL="68580" marR="68580" marT="0" marB="0" anchor="ctr"/>
                </a:tc>
                <a:extLst>
                  <a:ext uri="{0D108BD9-81ED-4DB2-BD59-A6C34878D82A}">
                    <a16:rowId xmlns:a16="http://schemas.microsoft.com/office/drawing/2014/main" xmlns="" val="10005"/>
                  </a:ext>
                </a:extLst>
              </a:tr>
              <a:tr h="333188">
                <a:tc>
                  <a:txBody>
                    <a:bodyPr/>
                    <a:lstStyle/>
                    <a:p>
                      <a:pPr marL="0" marR="0">
                        <a:lnSpc>
                          <a:spcPct val="115000"/>
                        </a:lnSpc>
                        <a:spcBef>
                          <a:spcPts val="0"/>
                        </a:spcBef>
                        <a:spcAft>
                          <a:spcPts val="0"/>
                        </a:spcAft>
                      </a:pPr>
                      <a:r>
                        <a:rPr lang="en-US" sz="1600" b="0">
                          <a:solidFill>
                            <a:srgbClr val="002060"/>
                          </a:solidFill>
                          <a:effectLst/>
                          <a:latin typeface="Times New Roman" pitchFamily="18" charset="0"/>
                          <a:cs typeface="Times New Roman" pitchFamily="18" charset="0"/>
                        </a:rPr>
                        <a:t>Xây dựng CSVC</a:t>
                      </a:r>
                      <a:endParaRPr lang="en-US" sz="1600" b="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808,00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120,00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100,00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222,00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180,00</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186,00</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pPr>
                      <a:endParaRPr lang="en-US" sz="1600" b="1">
                        <a:solidFill>
                          <a:srgbClr val="002060"/>
                        </a:solidFill>
                        <a:effectLst/>
                        <a:latin typeface="Times New Roman" pitchFamily="18" charset="0"/>
                        <a:cs typeface="Times New Roman" pitchFamily="18" charset="0"/>
                      </a:endParaRPr>
                    </a:p>
                  </a:txBody>
                  <a:tcPr marL="68580" marR="68580" marT="0" marB="0" anchor="ctr"/>
                </a:tc>
                <a:extLst>
                  <a:ext uri="{0D108BD9-81ED-4DB2-BD59-A6C34878D82A}">
                    <a16:rowId xmlns:a16="http://schemas.microsoft.com/office/drawing/2014/main" xmlns="" val="10006"/>
                  </a:ext>
                </a:extLst>
              </a:tr>
              <a:tr h="504106">
                <a:tc>
                  <a:txBody>
                    <a:bodyPr/>
                    <a:lstStyle/>
                    <a:p>
                      <a:pPr marL="0" marR="0">
                        <a:lnSpc>
                          <a:spcPct val="115000"/>
                        </a:lnSpc>
                        <a:spcBef>
                          <a:spcPts val="0"/>
                        </a:spcBef>
                        <a:spcAft>
                          <a:spcPts val="0"/>
                        </a:spcAft>
                      </a:pPr>
                      <a:r>
                        <a:rPr lang="en-US" sz="1600" b="0">
                          <a:solidFill>
                            <a:srgbClr val="002060"/>
                          </a:solidFill>
                          <a:effectLst/>
                          <a:latin typeface="Times New Roman" pitchFamily="18" charset="0"/>
                          <a:cs typeface="Times New Roman" pitchFamily="18" charset="0"/>
                        </a:rPr>
                        <a:t>Bồi thường giải </a:t>
                      </a:r>
                      <a:r>
                        <a:rPr lang="en-US" sz="1600" b="0" smtClean="0">
                          <a:solidFill>
                            <a:srgbClr val="002060"/>
                          </a:solidFill>
                          <a:effectLst/>
                          <a:latin typeface="Times New Roman" pitchFamily="18" charset="0"/>
                          <a:cs typeface="Times New Roman" pitchFamily="18" charset="0"/>
                        </a:rPr>
                        <a:t>phóng</a:t>
                      </a:r>
                    </a:p>
                    <a:p>
                      <a:pPr marL="0" marR="0">
                        <a:lnSpc>
                          <a:spcPct val="115000"/>
                        </a:lnSpc>
                        <a:spcBef>
                          <a:spcPts val="0"/>
                        </a:spcBef>
                        <a:spcAft>
                          <a:spcPts val="0"/>
                        </a:spcAft>
                      </a:pPr>
                      <a:r>
                        <a:rPr lang="en-US" sz="1600" b="0" smtClean="0">
                          <a:solidFill>
                            <a:srgbClr val="002060"/>
                          </a:solidFill>
                          <a:effectLst/>
                          <a:latin typeface="Times New Roman" pitchFamily="18" charset="0"/>
                          <a:cs typeface="Times New Roman" pitchFamily="18" charset="0"/>
                        </a:rPr>
                        <a:t>mặt </a:t>
                      </a:r>
                      <a:r>
                        <a:rPr lang="en-US" sz="1600" b="0">
                          <a:solidFill>
                            <a:srgbClr val="002060"/>
                          </a:solidFill>
                          <a:effectLst/>
                          <a:latin typeface="Times New Roman" pitchFamily="18" charset="0"/>
                          <a:cs typeface="Times New Roman" pitchFamily="18" charset="0"/>
                        </a:rPr>
                        <a:t>bằng</a:t>
                      </a:r>
                      <a:endParaRPr lang="en-US" sz="1600" b="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61,00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pPr>
                      <a:endParaRPr lang="en-US" sz="1600" b="1">
                        <a:solidFill>
                          <a:srgbClr val="002060"/>
                        </a:solidFill>
                        <a:effectLst/>
                        <a:latin typeface="Times New Roman" pitchFamily="18" charset="0"/>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61,00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pPr>
                      <a:endParaRPr lang="en-US" sz="1600" b="1">
                        <a:solidFill>
                          <a:srgbClr val="002060"/>
                        </a:solidFill>
                        <a:effectLst/>
                        <a:latin typeface="Times New Roman" pitchFamily="18" charset="0"/>
                        <a:cs typeface="Times New Roman" pitchFamily="18" charset="0"/>
                      </a:endParaRPr>
                    </a:p>
                  </a:txBody>
                  <a:tcPr marL="68580" marR="68580" marT="0" marB="0" anchor="ctr"/>
                </a:tc>
                <a:tc>
                  <a:txBody>
                    <a:bodyPr/>
                    <a:lstStyle/>
                    <a:p>
                      <a:pPr>
                        <a:lnSpc>
                          <a:spcPct val="115000"/>
                        </a:lnSpc>
                      </a:pPr>
                      <a:endParaRPr lang="en-US" sz="1600" b="1" dirty="0">
                        <a:solidFill>
                          <a:srgbClr val="002060"/>
                        </a:solidFill>
                        <a:effectLst/>
                        <a:latin typeface="Times New Roman" pitchFamily="18" charset="0"/>
                        <a:cs typeface="Times New Roman" pitchFamily="18" charset="0"/>
                      </a:endParaRPr>
                    </a:p>
                  </a:txBody>
                  <a:tcPr marL="68580" marR="68580" marT="0" marB="0" anchor="ctr"/>
                </a:tc>
                <a:tc>
                  <a:txBody>
                    <a:bodyPr/>
                    <a:lstStyle/>
                    <a:p>
                      <a:pPr>
                        <a:lnSpc>
                          <a:spcPct val="115000"/>
                        </a:lnSpc>
                      </a:pPr>
                      <a:endParaRPr lang="en-US" sz="1600" b="1" dirty="0">
                        <a:solidFill>
                          <a:srgbClr val="002060"/>
                        </a:solidFill>
                        <a:effectLst/>
                        <a:latin typeface="Times New Roman" pitchFamily="18" charset="0"/>
                        <a:cs typeface="Times New Roman" pitchFamily="18" charset="0"/>
                      </a:endParaRPr>
                    </a:p>
                  </a:txBody>
                  <a:tcPr marL="68580" marR="68580" marT="0" marB="0" anchor="ctr"/>
                </a:tc>
                <a:tc>
                  <a:txBody>
                    <a:bodyPr/>
                    <a:lstStyle/>
                    <a:p>
                      <a:pPr>
                        <a:lnSpc>
                          <a:spcPct val="115000"/>
                        </a:lnSpc>
                      </a:pPr>
                      <a:endParaRPr lang="en-US" sz="1600" b="1">
                        <a:solidFill>
                          <a:srgbClr val="002060"/>
                        </a:solidFill>
                        <a:effectLst/>
                        <a:latin typeface="Times New Roman" pitchFamily="18" charset="0"/>
                        <a:cs typeface="Times New Roman" pitchFamily="18" charset="0"/>
                      </a:endParaRPr>
                    </a:p>
                  </a:txBody>
                  <a:tcPr marL="68580" marR="68580" marT="0" marB="0" anchor="ctr"/>
                </a:tc>
                <a:extLst>
                  <a:ext uri="{0D108BD9-81ED-4DB2-BD59-A6C34878D82A}">
                    <a16:rowId xmlns:a16="http://schemas.microsoft.com/office/drawing/2014/main" xmlns="" val="10007"/>
                  </a:ext>
                </a:extLst>
              </a:tr>
              <a:tr h="445261">
                <a:tc>
                  <a:txBody>
                    <a:bodyPr/>
                    <a:lstStyle/>
                    <a:p>
                      <a:pPr marL="0" marR="0">
                        <a:lnSpc>
                          <a:spcPct val="115000"/>
                        </a:lnSpc>
                        <a:spcBef>
                          <a:spcPts val="0"/>
                        </a:spcBef>
                        <a:spcAft>
                          <a:spcPts val="0"/>
                        </a:spcAft>
                      </a:pPr>
                      <a:r>
                        <a:rPr lang="en-US" sz="1600" b="0">
                          <a:solidFill>
                            <a:srgbClr val="002060"/>
                          </a:solidFill>
                          <a:effectLst/>
                          <a:latin typeface="Times New Roman" pitchFamily="18" charset="0"/>
                          <a:cs typeface="Times New Roman" pitchFamily="18" charset="0"/>
                        </a:rPr>
                        <a:t>Chương trình, giáo trình</a:t>
                      </a:r>
                      <a:endParaRPr lang="en-US" sz="1600" b="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12,57</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5,40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pPr>
                      <a:endParaRPr lang="en-US" sz="1600" b="1">
                        <a:solidFill>
                          <a:srgbClr val="002060"/>
                        </a:solidFill>
                        <a:effectLst/>
                        <a:latin typeface="Times New Roman" pitchFamily="18" charset="0"/>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7,17</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pPr>
                      <a:endParaRPr lang="en-US" sz="1600" b="1" dirty="0">
                        <a:solidFill>
                          <a:srgbClr val="002060"/>
                        </a:solidFill>
                        <a:effectLst/>
                        <a:latin typeface="Times New Roman" pitchFamily="18" charset="0"/>
                        <a:cs typeface="Times New Roman" pitchFamily="18" charset="0"/>
                      </a:endParaRPr>
                    </a:p>
                  </a:txBody>
                  <a:tcPr marL="68580" marR="68580" marT="0" marB="0" anchor="ctr"/>
                </a:tc>
                <a:tc>
                  <a:txBody>
                    <a:bodyPr/>
                    <a:lstStyle/>
                    <a:p>
                      <a:pPr>
                        <a:lnSpc>
                          <a:spcPct val="115000"/>
                        </a:lnSpc>
                      </a:pPr>
                      <a:endParaRPr lang="en-US" sz="1600" b="1" dirty="0">
                        <a:solidFill>
                          <a:srgbClr val="002060"/>
                        </a:solidFill>
                        <a:effectLst/>
                        <a:latin typeface="Times New Roman" pitchFamily="18" charset="0"/>
                        <a:cs typeface="Times New Roman" pitchFamily="18" charset="0"/>
                      </a:endParaRPr>
                    </a:p>
                  </a:txBody>
                  <a:tcPr marL="68580" marR="68580" marT="0" marB="0" anchor="ctr"/>
                </a:tc>
                <a:tc>
                  <a:txBody>
                    <a:bodyPr/>
                    <a:lstStyle/>
                    <a:p>
                      <a:pPr>
                        <a:lnSpc>
                          <a:spcPct val="115000"/>
                        </a:lnSpc>
                      </a:pPr>
                      <a:endParaRPr lang="en-US" sz="1600" b="1">
                        <a:solidFill>
                          <a:srgbClr val="002060"/>
                        </a:solidFill>
                        <a:effectLst/>
                        <a:latin typeface="Times New Roman" pitchFamily="18" charset="0"/>
                        <a:cs typeface="Times New Roman" pitchFamily="18" charset="0"/>
                      </a:endParaRPr>
                    </a:p>
                  </a:txBody>
                  <a:tcPr marL="68580" marR="68580" marT="0" marB="0" anchor="ctr"/>
                </a:tc>
                <a:extLst>
                  <a:ext uri="{0D108BD9-81ED-4DB2-BD59-A6C34878D82A}">
                    <a16:rowId xmlns:a16="http://schemas.microsoft.com/office/drawing/2014/main" xmlns="" val="10008"/>
                  </a:ext>
                </a:extLst>
              </a:tr>
              <a:tr h="333188">
                <a:tc>
                  <a:txBody>
                    <a:bodyPr/>
                    <a:lstStyle/>
                    <a:p>
                      <a:pPr marL="0" marR="0">
                        <a:lnSpc>
                          <a:spcPct val="115000"/>
                        </a:lnSpc>
                        <a:spcBef>
                          <a:spcPts val="0"/>
                        </a:spcBef>
                        <a:spcAft>
                          <a:spcPts val="0"/>
                        </a:spcAft>
                      </a:pPr>
                      <a:r>
                        <a:rPr lang="en-US" sz="1600" b="0">
                          <a:solidFill>
                            <a:srgbClr val="002060"/>
                          </a:solidFill>
                          <a:effectLst/>
                          <a:latin typeface="Times New Roman" pitchFamily="18" charset="0"/>
                          <a:cs typeface="Times New Roman" pitchFamily="18" charset="0"/>
                        </a:rPr>
                        <a:t>Các chi phí khác</a:t>
                      </a:r>
                      <a:endParaRPr lang="en-US" sz="1600" b="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smtClean="0">
                          <a:solidFill>
                            <a:srgbClr val="002060"/>
                          </a:solidFill>
                          <a:effectLst/>
                          <a:latin typeface="Times New Roman" pitchFamily="18" charset="0"/>
                          <a:cs typeface="Times New Roman" pitchFamily="18" charset="0"/>
                        </a:rPr>
                        <a:t>36,00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b="0" smtClean="0">
                          <a:solidFill>
                            <a:srgbClr val="002060"/>
                          </a:solidFill>
                          <a:effectLst/>
                          <a:latin typeface="Times New Roman" pitchFamily="18" charset="0"/>
                          <a:ea typeface="+mn-ea"/>
                          <a:cs typeface="Times New Roman" pitchFamily="18" charset="0"/>
                        </a:rPr>
                        <a:t>6,0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b="0" smtClean="0">
                          <a:solidFill>
                            <a:srgbClr val="002060"/>
                          </a:solidFill>
                          <a:effectLst/>
                          <a:latin typeface="Times New Roman" pitchFamily="18" charset="0"/>
                          <a:ea typeface="+mn-ea"/>
                          <a:cs typeface="Times New Roman" pitchFamily="18" charset="0"/>
                        </a:rPr>
                        <a:t>6,0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b="0" smtClean="0">
                          <a:solidFill>
                            <a:srgbClr val="002060"/>
                          </a:solidFill>
                          <a:effectLst/>
                          <a:latin typeface="Times New Roman" pitchFamily="18" charset="0"/>
                          <a:ea typeface="+mn-ea"/>
                          <a:cs typeface="Times New Roman" pitchFamily="18" charset="0"/>
                        </a:rPr>
                        <a:t>6,0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b="0" smtClean="0">
                          <a:solidFill>
                            <a:srgbClr val="002060"/>
                          </a:solidFill>
                          <a:effectLst/>
                          <a:latin typeface="Times New Roman" pitchFamily="18" charset="0"/>
                          <a:ea typeface="+mn-ea"/>
                          <a:cs typeface="Times New Roman" pitchFamily="18" charset="0"/>
                        </a:rPr>
                        <a:t>6,0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b="0" smtClean="0">
                          <a:solidFill>
                            <a:srgbClr val="002060"/>
                          </a:solidFill>
                          <a:effectLst/>
                          <a:latin typeface="Times New Roman" pitchFamily="18" charset="0"/>
                          <a:ea typeface="+mn-ea"/>
                          <a:cs typeface="Times New Roman" pitchFamily="18" charset="0"/>
                        </a:rPr>
                        <a:t>6,0</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b="0" smtClean="0">
                          <a:solidFill>
                            <a:srgbClr val="002060"/>
                          </a:solidFill>
                          <a:effectLst/>
                          <a:latin typeface="Times New Roman" pitchFamily="18" charset="0"/>
                          <a:ea typeface="+mn-ea"/>
                          <a:cs typeface="Times New Roman" pitchFamily="18" charset="0"/>
                        </a:rPr>
                        <a:t>6,0</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09"/>
                  </a:ext>
                </a:extLst>
              </a:tr>
              <a:tr h="333188">
                <a:tc>
                  <a:txBody>
                    <a:bodyPr/>
                    <a:lstStyle/>
                    <a:p>
                      <a:pPr marL="0" marR="0">
                        <a:lnSpc>
                          <a:spcPct val="115000"/>
                        </a:lnSpc>
                        <a:spcBef>
                          <a:spcPts val="0"/>
                        </a:spcBef>
                        <a:spcAft>
                          <a:spcPts val="0"/>
                        </a:spcAft>
                      </a:pPr>
                      <a:r>
                        <a:rPr lang="en-US" sz="1600" b="0">
                          <a:solidFill>
                            <a:srgbClr val="002060"/>
                          </a:solidFill>
                          <a:effectLst/>
                          <a:latin typeface="Times New Roman" pitchFamily="18" charset="0"/>
                          <a:cs typeface="Times New Roman" pitchFamily="18" charset="0"/>
                        </a:rPr>
                        <a:t>Chi phí dự phòng</a:t>
                      </a:r>
                      <a:endParaRPr lang="en-US" sz="1600" b="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smtClean="0">
                          <a:solidFill>
                            <a:srgbClr val="002060"/>
                          </a:solidFill>
                          <a:effectLst/>
                          <a:latin typeface="Times New Roman" pitchFamily="18" charset="0"/>
                          <a:cs typeface="Times New Roman" pitchFamily="18" charset="0"/>
                        </a:rPr>
                        <a:t>205,20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smtClean="0">
                          <a:solidFill>
                            <a:srgbClr val="002060"/>
                          </a:solidFill>
                          <a:effectLst/>
                          <a:latin typeface="Times New Roman" pitchFamily="18" charset="0"/>
                          <a:cs typeface="Times New Roman" pitchFamily="18" charset="0"/>
                        </a:rPr>
                        <a:t>34,20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smtClean="0">
                          <a:solidFill>
                            <a:srgbClr val="002060"/>
                          </a:solidFill>
                          <a:effectLst/>
                          <a:latin typeface="Times New Roman" pitchFamily="18" charset="0"/>
                          <a:cs typeface="Times New Roman" pitchFamily="18" charset="0"/>
                        </a:rPr>
                        <a:t>34,20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smtClean="0">
                          <a:solidFill>
                            <a:srgbClr val="002060"/>
                          </a:solidFill>
                          <a:effectLst/>
                          <a:latin typeface="Times New Roman" pitchFamily="18" charset="0"/>
                          <a:cs typeface="Times New Roman" pitchFamily="18" charset="0"/>
                        </a:rPr>
                        <a:t>34,20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smtClean="0">
                          <a:solidFill>
                            <a:srgbClr val="002060"/>
                          </a:solidFill>
                          <a:effectLst/>
                          <a:latin typeface="Times New Roman" pitchFamily="18" charset="0"/>
                          <a:cs typeface="Times New Roman" pitchFamily="18" charset="0"/>
                        </a:rPr>
                        <a:t>34,20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smtClean="0">
                          <a:solidFill>
                            <a:srgbClr val="002060"/>
                          </a:solidFill>
                          <a:effectLst/>
                          <a:latin typeface="Times New Roman" pitchFamily="18" charset="0"/>
                          <a:cs typeface="Times New Roman" pitchFamily="18" charset="0"/>
                        </a:rPr>
                        <a:t>34,20</a:t>
                      </a:r>
                      <a:endParaRPr lang="en-US" sz="1600" b="1">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smtClean="0">
                          <a:solidFill>
                            <a:srgbClr val="002060"/>
                          </a:solidFill>
                          <a:effectLst/>
                          <a:latin typeface="Times New Roman" pitchFamily="18" charset="0"/>
                          <a:cs typeface="Times New Roman" pitchFamily="18" charset="0"/>
                        </a:rPr>
                        <a:t>34,20</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10"/>
                  </a:ext>
                </a:extLst>
              </a:tr>
              <a:tr h="483109">
                <a:tc>
                  <a:txBody>
                    <a:bodyPr/>
                    <a:lstStyle/>
                    <a:p>
                      <a:pPr marL="0" marR="0" algn="ctr">
                        <a:lnSpc>
                          <a:spcPct val="115000"/>
                        </a:lnSpc>
                        <a:spcBef>
                          <a:spcPts val="0"/>
                        </a:spcBef>
                        <a:spcAft>
                          <a:spcPts val="0"/>
                        </a:spcAft>
                      </a:pPr>
                      <a:r>
                        <a:rPr lang="en-US" sz="1600">
                          <a:solidFill>
                            <a:srgbClr val="002060"/>
                          </a:solidFill>
                          <a:effectLst/>
                          <a:latin typeface="Times New Roman" pitchFamily="18" charset="0"/>
                          <a:cs typeface="Times New Roman" pitchFamily="18" charset="0"/>
                        </a:rPr>
                        <a:t>Tổng cộng</a:t>
                      </a:r>
                      <a:endParaRPr lang="en-US" sz="160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1.589,90</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smtClean="0">
                          <a:solidFill>
                            <a:srgbClr val="002060"/>
                          </a:solidFill>
                          <a:effectLst/>
                          <a:latin typeface="Times New Roman" pitchFamily="18" charset="0"/>
                          <a:cs typeface="Times New Roman" pitchFamily="18" charset="0"/>
                        </a:rPr>
                        <a:t>169,76</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dirty="0">
                          <a:solidFill>
                            <a:srgbClr val="002060"/>
                          </a:solidFill>
                          <a:effectLst/>
                          <a:latin typeface="Times New Roman" pitchFamily="18" charset="0"/>
                          <a:cs typeface="Times New Roman" pitchFamily="18" charset="0"/>
                        </a:rPr>
                        <a:t>371,24</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smtClean="0">
                          <a:solidFill>
                            <a:srgbClr val="002060"/>
                          </a:solidFill>
                          <a:effectLst/>
                          <a:latin typeface="Times New Roman" pitchFamily="18" charset="0"/>
                          <a:cs typeface="Times New Roman" pitchFamily="18" charset="0"/>
                        </a:rPr>
                        <a:t>377,03</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smtClean="0">
                          <a:solidFill>
                            <a:srgbClr val="002060"/>
                          </a:solidFill>
                          <a:effectLst/>
                          <a:latin typeface="Times New Roman" pitchFamily="18" charset="0"/>
                          <a:cs typeface="Times New Roman" pitchFamily="18" charset="0"/>
                        </a:rPr>
                        <a:t>224,36</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smtClean="0">
                          <a:solidFill>
                            <a:srgbClr val="002060"/>
                          </a:solidFill>
                          <a:effectLst/>
                          <a:latin typeface="Times New Roman" pitchFamily="18" charset="0"/>
                          <a:cs typeface="Times New Roman" pitchFamily="18" charset="0"/>
                        </a:rPr>
                        <a:t>330,36</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tc>
                  <a:txBody>
                    <a:bodyPr/>
                    <a:lstStyle/>
                    <a:p>
                      <a:pPr marL="0" marR="0" algn="ctr">
                        <a:lnSpc>
                          <a:spcPct val="115000"/>
                        </a:lnSpc>
                        <a:spcBef>
                          <a:spcPts val="0"/>
                        </a:spcBef>
                        <a:spcAft>
                          <a:spcPts val="0"/>
                        </a:spcAft>
                      </a:pPr>
                      <a:r>
                        <a:rPr lang="en-US" sz="1600" smtClean="0">
                          <a:solidFill>
                            <a:srgbClr val="002060"/>
                          </a:solidFill>
                          <a:effectLst/>
                          <a:latin typeface="Times New Roman" pitchFamily="18" charset="0"/>
                          <a:cs typeface="Times New Roman" pitchFamily="18" charset="0"/>
                        </a:rPr>
                        <a:t>117,16</a:t>
                      </a:r>
                      <a:endParaRPr lang="en-US" sz="1600" b="1" dirty="0">
                        <a:solidFill>
                          <a:srgbClr val="002060"/>
                        </a:solidFill>
                        <a:effectLst/>
                        <a:latin typeface="Times New Roman" pitchFamily="18" charset="0"/>
                        <a:ea typeface="Times New Roman"/>
                        <a:cs typeface="Times New Roman" pitchFamily="18" charset="0"/>
                      </a:endParaRPr>
                    </a:p>
                  </a:txBody>
                  <a:tcPr marL="68580" marR="68580" marT="0" marB="0" anchor="ctr"/>
                </a:tc>
                <a:extLst>
                  <a:ext uri="{0D108BD9-81ED-4DB2-BD59-A6C34878D82A}">
                    <a16:rowId xmlns:a16="http://schemas.microsoft.com/office/drawing/2014/main" xmlns="" val="10011"/>
                  </a:ext>
                </a:extLst>
              </a:tr>
            </a:tbl>
          </a:graphicData>
        </a:graphic>
      </p:graphicFrame>
      <p:sp>
        <p:nvSpPr>
          <p:cNvPr id="5" name="Rectangle 4"/>
          <p:cNvSpPr/>
          <p:nvPr/>
        </p:nvSpPr>
        <p:spPr>
          <a:xfrm>
            <a:off x="304800" y="1076980"/>
            <a:ext cx="6115777" cy="523220"/>
          </a:xfrm>
          <a:prstGeom prst="rect">
            <a:avLst/>
          </a:prstGeom>
        </p:spPr>
        <p:txBody>
          <a:bodyPr wrap="none">
            <a:spAutoFit/>
          </a:bodyPr>
          <a:lstStyle/>
          <a:p>
            <a:pPr marL="285750" lvl="0" indent="-285750">
              <a:buClr>
                <a:schemeClr val="accent1"/>
              </a:buClr>
              <a:buFont typeface="Arial" pitchFamily="34" charset="0"/>
              <a:buChar char="•"/>
            </a:pPr>
            <a:r>
              <a:rPr lang="en-US" sz="2800" b="1" dirty="0" err="1">
                <a:solidFill>
                  <a:srgbClr val="002060"/>
                </a:solidFill>
                <a:latin typeface="Times New Roman" pitchFamily="18" charset="0"/>
                <a:cs typeface="Times New Roman" pitchFamily="18" charset="0"/>
              </a:rPr>
              <a:t>Kế</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hoạch</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tiến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độ</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sử</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dụng</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vốn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đầu</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tư</a:t>
            </a:r>
            <a:endParaRPr lang="en-US" sz="2800" dirty="0">
              <a:solidFill>
                <a:srgbClr val="002060"/>
              </a:solidFill>
              <a:latin typeface="Times New Roman" pitchFamily="18" charset="0"/>
              <a:cs typeface="Times New Roman" pitchFamily="18" charset="0"/>
            </a:endParaRPr>
          </a:p>
        </p:txBody>
      </p:sp>
      <p:sp>
        <p:nvSpPr>
          <p:cNvPr id="7" name="Title 1"/>
          <p:cNvSpPr txBox="1">
            <a:spLocks/>
          </p:cNvSpPr>
          <p:nvPr/>
        </p:nvSpPr>
        <p:spPr>
          <a:xfrm>
            <a:off x="304800" y="381000"/>
            <a:ext cx="6589199" cy="823690"/>
          </a:xfrm>
          <a:prstGeom prst="rect">
            <a:avLst/>
          </a:prstGeom>
        </p:spPr>
        <p:txBody>
          <a:bodyPr vert="horz" lIns="91440" tIns="45720" rIns="91440" bIns="45720" rtlCol="0" anchor="t">
            <a:normAutofit fontScale="92500"/>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tabLst>
                <a:tab pos="1706563" algn="l"/>
              </a:tabLst>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3: </a:t>
            </a:r>
            <a:r>
              <a:rPr lang="en-US" b="1" dirty="0" err="1" smtClean="0">
                <a:solidFill>
                  <a:srgbClr val="FF0000"/>
                </a:solidFill>
                <a:latin typeface="Times New Roman" panose="02020603050405020304" pitchFamily="18" charset="0"/>
                <a:cs typeface="Times New Roman" panose="02020603050405020304" pitchFamily="18" charset="0"/>
              </a:rPr>
              <a:t>Thông</a:t>
            </a:r>
            <a:r>
              <a:rPr lang="en-US" b="1" dirty="0" smtClean="0">
                <a:solidFill>
                  <a:srgbClr val="FF0000"/>
                </a:solidFill>
                <a:latin typeface="Times New Roman" panose="02020603050405020304" pitchFamily="18" charset="0"/>
                <a:cs typeface="Times New Roman" panose="02020603050405020304" pitchFamily="18" charset="0"/>
              </a:rPr>
              <a:t> tin </a:t>
            </a:r>
            <a:r>
              <a:rPr lang="en-US" b="1" dirty="0" err="1" smtClean="0">
                <a:solidFill>
                  <a:srgbClr val="FF0000"/>
                </a:solidFill>
                <a:latin typeface="Times New Roman" panose="02020603050405020304" pitchFamily="18" charset="0"/>
                <a:cs typeface="Times New Roman" panose="02020603050405020304" pitchFamily="18" charset="0"/>
              </a:rPr>
              <a:t>chung</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dự</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án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922764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1676400"/>
            <a:ext cx="8077200" cy="5029200"/>
          </a:xfrm>
        </p:spPr>
        <p:txBody>
          <a:bodyPr>
            <a:noAutofit/>
          </a:bodyPr>
          <a:lstStyle/>
          <a:p>
            <a:pPr marL="0" lvl="1" indent="0">
              <a:buNone/>
            </a:pPr>
            <a:r>
              <a:rPr lang="en-US" sz="2400" b="1" smtClean="0">
                <a:solidFill>
                  <a:srgbClr val="002060"/>
                </a:solidFill>
                <a:latin typeface="Times New Roman" pitchFamily="18" charset="0"/>
                <a:cs typeface="Times New Roman" pitchFamily="18" charset="0"/>
              </a:rPr>
              <a:t>Về </a:t>
            </a:r>
            <a:r>
              <a:rPr lang="en-US" sz="2400" b="1" dirty="0" err="1">
                <a:solidFill>
                  <a:srgbClr val="002060"/>
                </a:solidFill>
                <a:latin typeface="Times New Roman" pitchFamily="18" charset="0"/>
                <a:cs typeface="Times New Roman" pitchFamily="18" charset="0"/>
              </a:rPr>
              <a:t>nâng</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cao</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chất</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lượng</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nguồn</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nhân</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lực</a:t>
            </a:r>
            <a:endParaRPr lang="en-US" sz="2400" dirty="0">
              <a:solidFill>
                <a:srgbClr val="002060"/>
              </a:solidFill>
              <a:latin typeface="Times New Roman" pitchFamily="18" charset="0"/>
              <a:cs typeface="Times New Roman" pitchFamily="18" charset="0"/>
            </a:endParaRPr>
          </a:p>
          <a:p>
            <a:pPr marL="228600" lvl="1" indent="-228600" algn="just">
              <a:buNone/>
            </a:pPr>
            <a:r>
              <a:rPr lang="en-US" sz="2200" smtClean="0">
                <a:solidFill>
                  <a:srgbClr val="002060"/>
                </a:solidFill>
                <a:latin typeface="Times New Roman" pitchFamily="18" charset="0"/>
                <a:cs typeface="Times New Roman" pitchFamily="18" charset="0"/>
              </a:rPr>
              <a:t>-	Dự </a:t>
            </a:r>
            <a:r>
              <a:rPr lang="en-US" sz="2200" dirty="0" err="1">
                <a:solidFill>
                  <a:srgbClr val="002060"/>
                </a:solidFill>
                <a:latin typeface="Times New Roman" pitchFamily="18" charset="0"/>
                <a:cs typeface="Times New Roman" pitchFamily="18" charset="0"/>
              </a:rPr>
              <a:t>án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được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thực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hiện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sẽ</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đáp</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ứng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nhu</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cầu</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đào</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tạo</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nguồn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nhân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lực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chuyên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ngành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kỹ</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thuật</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cao</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có</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trình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độ</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và</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kỹ</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năng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nghề</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ngang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tầm</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khu</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vực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và</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thế</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giới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kịp</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thời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đáp</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ứng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nguồn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nhân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lực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kỹ</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thuật</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đang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thiếu</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hụt</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phục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vụ</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các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ngành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kinh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tế</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trọng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điểm</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khu</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vực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phía</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nam</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nói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chung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và</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thành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phố</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Hồ</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Chí</a:t>
            </a:r>
            <a:r>
              <a:rPr lang="en-US" sz="2200" dirty="0">
                <a:solidFill>
                  <a:srgbClr val="002060"/>
                </a:solidFill>
                <a:latin typeface="Times New Roman" pitchFamily="18" charset="0"/>
                <a:cs typeface="Times New Roman" pitchFamily="18" charset="0"/>
              </a:rPr>
              <a:t> Minh </a:t>
            </a:r>
            <a:r>
              <a:rPr lang="en-US" sz="2200" dirty="0" err="1">
                <a:solidFill>
                  <a:srgbClr val="002060"/>
                </a:solidFill>
                <a:latin typeface="Times New Roman" pitchFamily="18" charset="0"/>
                <a:cs typeface="Times New Roman" pitchFamily="18" charset="0"/>
              </a:rPr>
              <a:t>nói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riêng</a:t>
            </a:r>
            <a:r>
              <a:rPr lang="en-US" sz="2200" dirty="0">
                <a:solidFill>
                  <a:srgbClr val="002060"/>
                </a:solidFill>
                <a:latin typeface="Times New Roman" pitchFamily="18" charset="0"/>
                <a:cs typeface="Times New Roman" pitchFamily="18" charset="0"/>
              </a:rPr>
              <a:t>. </a:t>
            </a:r>
          </a:p>
          <a:p>
            <a:pPr marL="228600" lvl="1" indent="-228600" algn="just">
              <a:buNone/>
            </a:pPr>
            <a:r>
              <a:rPr lang="en-US" sz="2200" smtClean="0">
                <a:solidFill>
                  <a:srgbClr val="002060"/>
                </a:solidFill>
                <a:latin typeface="Times New Roman" pitchFamily="18" charset="0"/>
                <a:cs typeface="Times New Roman" pitchFamily="18" charset="0"/>
              </a:rPr>
              <a:t>-	Dự </a:t>
            </a:r>
            <a:r>
              <a:rPr lang="en-US" sz="2200" dirty="0" err="1">
                <a:solidFill>
                  <a:srgbClr val="002060"/>
                </a:solidFill>
                <a:latin typeface="Times New Roman" pitchFamily="18" charset="0"/>
                <a:cs typeface="Times New Roman" pitchFamily="18" charset="0"/>
              </a:rPr>
              <a:t>án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góp</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phần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đầu</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tư</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trang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thiết</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bị</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dạy</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học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phù</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hợp</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với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công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nghệ</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sản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xuất</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hiện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đại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đang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sử</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dụng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tại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các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nhà</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máy</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công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ty</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sản</a:t>
            </a:r>
            <a:r>
              <a:rPr lang="en-US" sz="2200" dirty="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xuất</a:t>
            </a:r>
            <a:r>
              <a:rPr lang="en-US" sz="2200" dirty="0" smtClean="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giúp</a:t>
            </a:r>
            <a:r>
              <a:rPr lang="en-US" sz="2200" dirty="0" smtClean="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người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học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có</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điều</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kiện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tiếp</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cận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công</a:t>
            </a:r>
            <a:r>
              <a:rPr lang="en-US" sz="2200" dirty="0">
                <a:solidFill>
                  <a:srgbClr val="002060"/>
                </a:solidFill>
                <a:latin typeface="Times New Roman" pitchFamily="18" charset="0"/>
                <a:cs typeface="Times New Roman" pitchFamily="18" charset="0"/>
              </a:rPr>
              <a:t> </a:t>
            </a:r>
            <a:r>
              <a:rPr lang="en-US" sz="2200" err="1">
                <a:solidFill>
                  <a:srgbClr val="002060"/>
                </a:solidFill>
                <a:latin typeface="Times New Roman" pitchFamily="18" charset="0"/>
                <a:cs typeface="Times New Roman" pitchFamily="18" charset="0"/>
              </a:rPr>
              <a:t>nghệ</a:t>
            </a:r>
            <a:r>
              <a:rPr lang="en-US" sz="2200">
                <a:solidFill>
                  <a:srgbClr val="002060"/>
                </a:solidFill>
                <a:latin typeface="Times New Roman" pitchFamily="18" charset="0"/>
                <a:cs typeface="Times New Roman" pitchFamily="18" charset="0"/>
              </a:rPr>
              <a:t> </a:t>
            </a:r>
            <a:r>
              <a:rPr lang="en-US" sz="2200" smtClean="0">
                <a:solidFill>
                  <a:srgbClr val="002060"/>
                </a:solidFill>
                <a:latin typeface="Times New Roman" pitchFamily="18" charset="0"/>
                <a:cs typeface="Times New Roman" pitchFamily="18" charset="0"/>
              </a:rPr>
              <a:t>mới.</a:t>
            </a:r>
            <a:endParaRPr lang="en-US" sz="2200" dirty="0" smtClean="0">
              <a:solidFill>
                <a:srgbClr val="002060"/>
              </a:solidFill>
              <a:latin typeface="Times New Roman" pitchFamily="18" charset="0"/>
              <a:cs typeface="Times New Roman" pitchFamily="18" charset="0"/>
            </a:endParaRPr>
          </a:p>
          <a:p>
            <a:pPr marL="228600" lvl="1" indent="-228600" algn="just">
              <a:buNone/>
            </a:pPr>
            <a:r>
              <a:rPr lang="en-US" sz="2200" smtClean="0">
                <a:solidFill>
                  <a:srgbClr val="002060"/>
                </a:solidFill>
                <a:latin typeface="Times New Roman" pitchFamily="18" charset="0"/>
                <a:cs typeface="Times New Roman" pitchFamily="18" charset="0"/>
              </a:rPr>
              <a:t>-	Chương </a:t>
            </a:r>
            <a:r>
              <a:rPr lang="en-US" sz="2200" dirty="0" err="1">
                <a:solidFill>
                  <a:srgbClr val="002060"/>
                </a:solidFill>
                <a:latin typeface="Times New Roman" pitchFamily="18" charset="0"/>
                <a:cs typeface="Times New Roman" pitchFamily="18" charset="0"/>
              </a:rPr>
              <a:t>trình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giáo</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trình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tài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liệu</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học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tập</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được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biên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soạn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theo</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chuẩn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quốc</a:t>
            </a:r>
            <a:r>
              <a:rPr lang="en-US" sz="2200" dirty="0">
                <a:solidFill>
                  <a:srgbClr val="002060"/>
                </a:solidFill>
                <a:latin typeface="Times New Roman" pitchFamily="18" charset="0"/>
                <a:cs typeface="Times New Roman" pitchFamily="18" charset="0"/>
              </a:rPr>
              <a:t> </a:t>
            </a:r>
            <a:r>
              <a:rPr lang="en-US" sz="2200" dirty="0" err="1" smtClean="0">
                <a:solidFill>
                  <a:srgbClr val="002060"/>
                </a:solidFill>
                <a:latin typeface="Times New Roman" pitchFamily="18" charset="0"/>
                <a:cs typeface="Times New Roman" pitchFamily="18" charset="0"/>
              </a:rPr>
              <a:t>tế</a:t>
            </a:r>
            <a:r>
              <a:rPr lang="en-US" sz="2200" dirty="0" smtClean="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xây</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dựng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và</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áp</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dụng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các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phương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pháp</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dạy</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học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kiểm</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tra</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đánh</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giá</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tiên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tiến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được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các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trường</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có</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uy</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tín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trên</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thế</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giới</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tổ</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chức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thực</a:t>
            </a:r>
            <a:r>
              <a:rPr lang="en-US" sz="2200" dirty="0">
                <a:solidFill>
                  <a:srgbClr val="002060"/>
                </a:solidFill>
                <a:latin typeface="Times New Roman" pitchFamily="18" charset="0"/>
                <a:cs typeface="Times New Roman" pitchFamily="18" charset="0"/>
              </a:rPr>
              <a:t> </a:t>
            </a:r>
            <a:r>
              <a:rPr lang="en-US" sz="2200" dirty="0" err="1">
                <a:solidFill>
                  <a:srgbClr val="002060"/>
                </a:solidFill>
                <a:latin typeface="Times New Roman" pitchFamily="18" charset="0"/>
                <a:cs typeface="Times New Roman" pitchFamily="18" charset="0"/>
              </a:rPr>
              <a:t>hiện</a:t>
            </a:r>
            <a:r>
              <a:rPr lang="en-US" sz="2200" dirty="0">
                <a:solidFill>
                  <a:srgbClr val="002060"/>
                </a:solidFill>
                <a:latin typeface="Times New Roman" pitchFamily="18" charset="0"/>
                <a:cs typeface="Times New Roman" pitchFamily="18" charset="0"/>
              </a:rPr>
              <a:t>.</a:t>
            </a:r>
          </a:p>
          <a:p>
            <a:pPr marL="0" lvl="1" indent="0" algn="just">
              <a:buNone/>
            </a:pPr>
            <a:r>
              <a:rPr lang="en-US" sz="2200" dirty="0" smtClean="0">
                <a:solidFill>
                  <a:srgbClr val="002060"/>
                </a:solidFill>
                <a:latin typeface="Times New Roman" pitchFamily="18" charset="0"/>
                <a:cs typeface="Times New Roman" pitchFamily="18" charset="0"/>
              </a:rPr>
              <a:t> </a:t>
            </a:r>
            <a:endParaRPr lang="en-US" sz="2200" dirty="0">
              <a:solidFill>
                <a:srgbClr val="002060"/>
              </a:solidFill>
              <a:latin typeface="Times New Roman" pitchFamily="18" charset="0"/>
              <a:cs typeface="Times New Roman" pitchFamily="18" charset="0"/>
            </a:endParaRPr>
          </a:p>
          <a:p>
            <a:endParaRPr lang="en-US" sz="2200" dirty="0">
              <a:solidFill>
                <a:srgbClr val="002060"/>
              </a:solidFill>
              <a:latin typeface="Times New Roman" pitchFamily="18" charset="0"/>
              <a:cs typeface="Times New Roman" pitchFamily="18" charset="0"/>
            </a:endParaRPr>
          </a:p>
        </p:txBody>
      </p:sp>
      <p:sp>
        <p:nvSpPr>
          <p:cNvPr id="4" name="Title 1"/>
          <p:cNvSpPr txBox="1">
            <a:spLocks/>
          </p:cNvSpPr>
          <p:nvPr/>
        </p:nvSpPr>
        <p:spPr>
          <a:xfrm>
            <a:off x="304800" y="381000"/>
            <a:ext cx="6589199" cy="8236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tabLst>
                <a:tab pos="1706563" algn="l"/>
              </a:tabLst>
            </a:pPr>
            <a:r>
              <a:rPr lang="en-US" b="1" smtClean="0">
                <a:solidFill>
                  <a:srgbClr val="FF0000"/>
                </a:solidFill>
                <a:latin typeface="Times New Roman" panose="02020603050405020304" pitchFamily="18" charset="0"/>
                <a:cs typeface="Times New Roman" panose="02020603050405020304" pitchFamily="18" charset="0"/>
              </a:rPr>
              <a:t>Phần 4: Đánh giá dự án</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304800" y="1076980"/>
            <a:ext cx="4427815" cy="523220"/>
          </a:xfrm>
          <a:prstGeom prst="rect">
            <a:avLst/>
          </a:prstGeom>
        </p:spPr>
        <p:txBody>
          <a:bodyPr wrap="none">
            <a:spAutoFit/>
          </a:bodyPr>
          <a:lstStyle/>
          <a:p>
            <a:pPr marL="457200" lvl="0" indent="-457200">
              <a:buClr>
                <a:schemeClr val="accent1"/>
              </a:buClr>
              <a:buFont typeface="Wingdings" pitchFamily="2" charset="2"/>
              <a:buChar char="v"/>
            </a:pPr>
            <a:r>
              <a:rPr lang="en-US" sz="2800" b="1" smtClean="0">
                <a:solidFill>
                  <a:srgbClr val="002060"/>
                </a:solidFill>
                <a:latin typeface="Times New Roman" pitchFamily="18" charset="0"/>
                <a:cs typeface="Times New Roman" pitchFamily="18" charset="0"/>
              </a:rPr>
              <a:t>Đánh </a:t>
            </a:r>
            <a:r>
              <a:rPr lang="en-US" sz="2800" b="1">
                <a:solidFill>
                  <a:srgbClr val="002060"/>
                </a:solidFill>
                <a:latin typeface="Times New Roman" pitchFamily="18" charset="0"/>
                <a:cs typeface="Times New Roman" pitchFamily="18" charset="0"/>
              </a:rPr>
              <a:t>giá hiệu quả dự án</a:t>
            </a:r>
            <a:endParaRPr lang="en-US" sz="28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3243894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371600"/>
            <a:ext cx="8839200" cy="4648200"/>
          </a:xfrm>
        </p:spPr>
        <p:txBody>
          <a:bodyPr>
            <a:normAutofit/>
          </a:bodyPr>
          <a:lstStyle/>
          <a:p>
            <a:pPr marL="0" lvl="1" indent="0" algn="just">
              <a:buNone/>
            </a:pPr>
            <a:r>
              <a:rPr lang="en-US" sz="2400" b="1" dirty="0" err="1">
                <a:solidFill>
                  <a:srgbClr val="002060"/>
                </a:solidFill>
                <a:latin typeface="Times New Roman" pitchFamily="18" charset="0"/>
                <a:cs typeface="Times New Roman" pitchFamily="18" charset="0"/>
              </a:rPr>
              <a:t>Về</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nâng</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cao</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chất</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lượng</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nguồn</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nhân</a:t>
            </a:r>
            <a:r>
              <a:rPr lang="en-US" sz="2400" b="1" dirty="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lực</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tt</a:t>
            </a:r>
            <a:r>
              <a:rPr lang="en-US" sz="2400" b="1" dirty="0" smtClean="0">
                <a:solidFill>
                  <a:srgbClr val="002060"/>
                </a:solidFill>
                <a:latin typeface="Times New Roman" pitchFamily="18" charset="0"/>
                <a:cs typeface="Times New Roman" pitchFamily="18" charset="0"/>
              </a:rPr>
              <a:t>)</a:t>
            </a:r>
            <a:endParaRPr lang="en-US" sz="2400" dirty="0">
              <a:solidFill>
                <a:srgbClr val="002060"/>
              </a:solidFill>
              <a:latin typeface="Times New Roman" pitchFamily="18" charset="0"/>
              <a:cs typeface="Times New Roman" pitchFamily="18" charset="0"/>
            </a:endParaRPr>
          </a:p>
          <a:p>
            <a:pPr marL="228600" indent="-228600" algn="just">
              <a:buNone/>
            </a:pP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Chất</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lượng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đội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ngũ</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giáo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viên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được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nâng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cao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thông</a:t>
            </a:r>
            <a:r>
              <a:rPr lang="en-US" sz="2400" dirty="0">
                <a:solidFill>
                  <a:srgbClr val="002060"/>
                </a:solidFill>
                <a:latin typeface="Times New Roman" pitchFamily="18" charset="0"/>
                <a:cs typeface="Times New Roman" pitchFamily="18" charset="0"/>
              </a:rPr>
              <a:t> qua </a:t>
            </a:r>
            <a:r>
              <a:rPr lang="en-US" sz="2400" dirty="0" err="1">
                <a:solidFill>
                  <a:srgbClr val="002060"/>
                </a:solidFill>
                <a:latin typeface="Times New Roman" pitchFamily="18" charset="0"/>
                <a:cs typeface="Times New Roman" pitchFamily="18" charset="0"/>
              </a:rPr>
              <a:t>các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khóa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bồi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dưỡng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sư</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phạm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nghề</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quốc</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tế</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nâng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cao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khả</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năng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sử</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dụng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ngoại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ngữ</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thông</a:t>
            </a:r>
            <a:r>
              <a:rPr lang="en-US" sz="2400" dirty="0">
                <a:solidFill>
                  <a:srgbClr val="002060"/>
                </a:solidFill>
                <a:latin typeface="Times New Roman" pitchFamily="18" charset="0"/>
                <a:cs typeface="Times New Roman" pitchFamily="18" charset="0"/>
              </a:rPr>
              <a:t> qua </a:t>
            </a:r>
            <a:r>
              <a:rPr lang="en-US" sz="2400" dirty="0" err="1">
                <a:solidFill>
                  <a:srgbClr val="002060"/>
                </a:solidFill>
                <a:latin typeface="Times New Roman" pitchFamily="18" charset="0"/>
                <a:cs typeface="Times New Roman" pitchFamily="18" charset="0"/>
              </a:rPr>
              <a:t>các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khóa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bồi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dưỡng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tiếng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Anh</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và</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nâng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cao</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khả</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năng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ứng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dụng</a:t>
            </a:r>
            <a:r>
              <a:rPr lang="en-US" sz="2400" dirty="0" smtClean="0">
                <a:solidFill>
                  <a:srgbClr val="002060"/>
                </a:solidFill>
                <a:latin typeface="Times New Roman" pitchFamily="18" charset="0"/>
                <a:cs typeface="Times New Roman" pitchFamily="18" charset="0"/>
              </a:rPr>
              <a:t> CNTT </a:t>
            </a:r>
            <a:r>
              <a:rPr lang="en-US" sz="2400" dirty="0" err="1" smtClean="0">
                <a:solidFill>
                  <a:srgbClr val="002060"/>
                </a:solidFill>
                <a:latin typeface="Times New Roman" pitchFamily="18" charset="0"/>
                <a:cs typeface="Times New Roman" pitchFamily="18" charset="0"/>
              </a:rPr>
              <a:t>vào</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giảng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dạy</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cho</a:t>
            </a:r>
            <a:r>
              <a:rPr lang="en-US" sz="2400" dirty="0" smtClean="0">
                <a:solidFill>
                  <a:srgbClr val="002060"/>
                </a:solidFill>
                <a:latin typeface="Times New Roman" pitchFamily="18" charset="0"/>
                <a:cs typeface="Times New Roman" pitchFamily="18" charset="0"/>
              </a:rPr>
              <a:t> GV.</a:t>
            </a:r>
          </a:p>
          <a:p>
            <a:pPr marL="228600" indent="-228600" algn="just">
              <a:buNone/>
            </a:pP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Thông</a:t>
            </a:r>
            <a:r>
              <a:rPr lang="en-US" sz="2400" dirty="0" smtClean="0">
                <a:solidFill>
                  <a:srgbClr val="002060"/>
                </a:solidFill>
                <a:latin typeface="Times New Roman" pitchFamily="18" charset="0"/>
                <a:cs typeface="Times New Roman" pitchFamily="18" charset="0"/>
              </a:rPr>
              <a:t> </a:t>
            </a:r>
            <a:r>
              <a:rPr lang="en-US" sz="2400" dirty="0">
                <a:solidFill>
                  <a:srgbClr val="002060"/>
                </a:solidFill>
                <a:latin typeface="Times New Roman" pitchFamily="18" charset="0"/>
                <a:cs typeface="Times New Roman" pitchFamily="18" charset="0"/>
              </a:rPr>
              <a:t>qua </a:t>
            </a:r>
            <a:r>
              <a:rPr lang="en-US" sz="2400" dirty="0" err="1">
                <a:solidFill>
                  <a:srgbClr val="002060"/>
                </a:solidFill>
                <a:latin typeface="Times New Roman" pitchFamily="18" charset="0"/>
                <a:cs typeface="Times New Roman" pitchFamily="18" charset="0"/>
              </a:rPr>
              <a:t>các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khóa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đào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tạo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chuyên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môn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về</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quản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lý</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dạy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nghề</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bộ</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lãnh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đạo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bộ</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quản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lý</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đào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tạo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của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trường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sẽ</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có</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điều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kiện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nâng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cao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kiến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thức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năng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lực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quản</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lý</a:t>
            </a:r>
            <a:r>
              <a:rPr lang="en-US" sz="2400" dirty="0" smtClean="0">
                <a:solidFill>
                  <a:srgbClr val="002060"/>
                </a:solidFill>
                <a:latin typeface="Times New Roman" pitchFamily="18" charset="0"/>
                <a:cs typeface="Times New Roman" pitchFamily="18" charset="0"/>
              </a:rPr>
              <a:t>.</a:t>
            </a:r>
          </a:p>
          <a:p>
            <a:pPr marL="228600" indent="-228600" algn="just">
              <a:buNone/>
            </a:pP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Chất</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lượng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nguồn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nhân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lực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đào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tạo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tương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thích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với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thế</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giới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góp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phần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nâng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cao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năng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lực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cạnh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tranh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trên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thị</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trường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lao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động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trong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bối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cảnh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hội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nhập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sâu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rộng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vực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quốc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tế</a:t>
            </a:r>
            <a:r>
              <a:rPr lang="en-US" sz="2400" dirty="0">
                <a:solidFill>
                  <a:srgbClr val="002060"/>
                </a:solidFill>
                <a:latin typeface="Times New Roman" pitchFamily="18" charset="0"/>
                <a:cs typeface="Times New Roman" pitchFamily="18" charset="0"/>
              </a:rPr>
              <a:t>. </a:t>
            </a:r>
          </a:p>
          <a:p>
            <a:pPr marL="0" indent="0">
              <a:buNone/>
            </a:pPr>
            <a:endParaRPr lang="en-US" dirty="0">
              <a:solidFill>
                <a:srgbClr val="002060"/>
              </a:solidFill>
              <a:latin typeface="Times New Roman" pitchFamily="18" charset="0"/>
              <a:cs typeface="Times New Roman" pitchFamily="18" charset="0"/>
            </a:endParaRPr>
          </a:p>
        </p:txBody>
      </p:sp>
      <p:sp>
        <p:nvSpPr>
          <p:cNvPr id="5" name="Title 1"/>
          <p:cNvSpPr txBox="1">
            <a:spLocks/>
          </p:cNvSpPr>
          <p:nvPr/>
        </p:nvSpPr>
        <p:spPr>
          <a:xfrm>
            <a:off x="304800" y="381000"/>
            <a:ext cx="6589199" cy="8236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tabLst>
                <a:tab pos="1706563" algn="l"/>
              </a:tabLst>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4: </a:t>
            </a:r>
            <a:r>
              <a:rPr lang="en-US" b="1" dirty="0" err="1" smtClean="0">
                <a:solidFill>
                  <a:srgbClr val="FF0000"/>
                </a:solidFill>
                <a:latin typeface="Times New Roman" panose="02020603050405020304" pitchFamily="18" charset="0"/>
                <a:cs typeface="Times New Roman" panose="02020603050405020304" pitchFamily="18" charset="0"/>
              </a:rPr>
              <a:t>Đánh</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giá</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dự</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án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685803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1676400"/>
            <a:ext cx="8077200" cy="4495800"/>
          </a:xfrm>
        </p:spPr>
        <p:txBody>
          <a:bodyPr>
            <a:normAutofit/>
          </a:bodyPr>
          <a:lstStyle/>
          <a:p>
            <a:pPr marL="0" indent="0">
              <a:buNone/>
            </a:pPr>
            <a:r>
              <a:rPr lang="en-US" sz="2600" b="1" dirty="0" err="1">
                <a:solidFill>
                  <a:srgbClr val="002060"/>
                </a:solidFill>
                <a:latin typeface="Times New Roman" pitchFamily="18" charset="0"/>
                <a:cs typeface="Times New Roman" pitchFamily="18" charset="0"/>
              </a:rPr>
              <a:t>Về</a:t>
            </a:r>
            <a:r>
              <a:rPr lang="en-US" sz="2600" b="1" dirty="0">
                <a:solidFill>
                  <a:srgbClr val="002060"/>
                </a:solidFill>
                <a:latin typeface="Times New Roman" pitchFamily="18" charset="0"/>
                <a:cs typeface="Times New Roman" pitchFamily="18" charset="0"/>
              </a:rPr>
              <a:t> </a:t>
            </a:r>
            <a:r>
              <a:rPr lang="en-US" sz="2600" b="1" dirty="0" err="1">
                <a:solidFill>
                  <a:srgbClr val="002060"/>
                </a:solidFill>
                <a:latin typeface="Times New Roman" pitchFamily="18" charset="0"/>
                <a:cs typeface="Times New Roman" pitchFamily="18" charset="0"/>
              </a:rPr>
              <a:t>xã</a:t>
            </a:r>
            <a:r>
              <a:rPr lang="en-US" sz="2600" b="1" dirty="0">
                <a:solidFill>
                  <a:srgbClr val="002060"/>
                </a:solidFill>
                <a:latin typeface="Times New Roman" pitchFamily="18" charset="0"/>
                <a:cs typeface="Times New Roman" pitchFamily="18" charset="0"/>
              </a:rPr>
              <a:t> </a:t>
            </a:r>
            <a:r>
              <a:rPr lang="en-US" sz="2600" b="1" dirty="0" err="1">
                <a:solidFill>
                  <a:srgbClr val="002060"/>
                </a:solidFill>
                <a:latin typeface="Times New Roman" pitchFamily="18" charset="0"/>
                <a:cs typeface="Times New Roman" pitchFamily="18" charset="0"/>
              </a:rPr>
              <a:t>hội</a:t>
            </a:r>
            <a:r>
              <a:rPr lang="en-US" sz="2600" b="1" dirty="0">
                <a:solidFill>
                  <a:srgbClr val="002060"/>
                </a:solidFill>
                <a:latin typeface="Times New Roman" pitchFamily="18" charset="0"/>
                <a:cs typeface="Times New Roman" pitchFamily="18" charset="0"/>
              </a:rPr>
              <a:t> </a:t>
            </a:r>
            <a:r>
              <a:rPr lang="en-US" sz="2600" b="1" dirty="0" err="1">
                <a:solidFill>
                  <a:srgbClr val="002060"/>
                </a:solidFill>
                <a:latin typeface="Times New Roman" pitchFamily="18" charset="0"/>
                <a:cs typeface="Times New Roman" pitchFamily="18" charset="0"/>
              </a:rPr>
              <a:t>và</a:t>
            </a:r>
            <a:r>
              <a:rPr lang="en-US" sz="2600" b="1" dirty="0">
                <a:solidFill>
                  <a:srgbClr val="002060"/>
                </a:solidFill>
                <a:latin typeface="Times New Roman" pitchFamily="18" charset="0"/>
                <a:cs typeface="Times New Roman" pitchFamily="18" charset="0"/>
              </a:rPr>
              <a:t> </a:t>
            </a:r>
            <a:r>
              <a:rPr lang="en-US" sz="2600" b="1" dirty="0" err="1">
                <a:solidFill>
                  <a:srgbClr val="002060"/>
                </a:solidFill>
                <a:latin typeface="Times New Roman" pitchFamily="18" charset="0"/>
                <a:cs typeface="Times New Roman" pitchFamily="18" charset="0"/>
              </a:rPr>
              <a:t>môi</a:t>
            </a:r>
            <a:r>
              <a:rPr lang="en-US" sz="2600" b="1" dirty="0">
                <a:solidFill>
                  <a:srgbClr val="002060"/>
                </a:solidFill>
                <a:latin typeface="Times New Roman" pitchFamily="18" charset="0"/>
                <a:cs typeface="Times New Roman" pitchFamily="18" charset="0"/>
              </a:rPr>
              <a:t> </a:t>
            </a:r>
            <a:r>
              <a:rPr lang="en-US" sz="2600" b="1" dirty="0" err="1" smtClean="0">
                <a:solidFill>
                  <a:srgbClr val="002060"/>
                </a:solidFill>
                <a:latin typeface="Times New Roman" pitchFamily="18" charset="0"/>
                <a:cs typeface="Times New Roman" pitchFamily="18" charset="0"/>
              </a:rPr>
              <a:t>trường</a:t>
            </a:r>
            <a:endParaRPr lang="en-US" sz="2600" b="1" dirty="0" smtClean="0">
              <a:solidFill>
                <a:srgbClr val="002060"/>
              </a:solidFill>
              <a:latin typeface="Times New Roman" pitchFamily="18" charset="0"/>
              <a:cs typeface="Times New Roman" pitchFamily="18" charset="0"/>
            </a:endParaRPr>
          </a:p>
          <a:p>
            <a:pPr marL="228600" indent="-228600" algn="just">
              <a:buNone/>
            </a:pPr>
            <a:r>
              <a:rPr lang="en-US" sz="2800" smtClean="0">
                <a:solidFill>
                  <a:srgbClr val="002060"/>
                </a:solidFill>
                <a:latin typeface="Times New Roman" pitchFamily="18" charset="0"/>
                <a:cs typeface="Times New Roman" pitchFamily="18" charset="0"/>
              </a:rPr>
              <a:t>-	Đáp </a:t>
            </a:r>
            <a:r>
              <a:rPr lang="en-US" sz="2800" dirty="0" err="1">
                <a:solidFill>
                  <a:srgbClr val="002060"/>
                </a:solidFill>
                <a:latin typeface="Times New Roman" pitchFamily="18" charset="0"/>
                <a:cs typeface="Times New Roman" pitchFamily="18" charset="0"/>
              </a:rPr>
              <a:t>ứng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được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nhu</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cầu</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sử</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dụng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nguồn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nhân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lực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kỹ</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thuật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cao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của</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các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doanh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nghiệp</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thuộc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mọi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thành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phần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kinh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tế</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tại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Thành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phố</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Hồ</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Chí</a:t>
            </a:r>
            <a:r>
              <a:rPr lang="en-US" sz="2800" dirty="0">
                <a:solidFill>
                  <a:srgbClr val="002060"/>
                </a:solidFill>
                <a:latin typeface="Times New Roman" pitchFamily="18" charset="0"/>
                <a:cs typeface="Times New Roman" pitchFamily="18" charset="0"/>
              </a:rPr>
              <a:t> Minh </a:t>
            </a:r>
            <a:r>
              <a:rPr lang="en-US" sz="2800" dirty="0" err="1">
                <a:solidFill>
                  <a:srgbClr val="002060"/>
                </a:solidFill>
                <a:latin typeface="Times New Roman" pitchFamily="18" charset="0"/>
                <a:cs typeface="Times New Roman" pitchFamily="18" charset="0"/>
              </a:rPr>
              <a:t>và</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cả</a:t>
            </a:r>
            <a:r>
              <a:rPr lang="en-US"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nước</a:t>
            </a:r>
            <a:r>
              <a:rPr lang="en-US" sz="2800" dirty="0" smtClean="0">
                <a:solidFill>
                  <a:srgbClr val="002060"/>
                </a:solidFill>
                <a:latin typeface="Times New Roman" pitchFamily="18" charset="0"/>
                <a:cs typeface="Times New Roman" pitchFamily="18" charset="0"/>
              </a:rPr>
              <a:t>.</a:t>
            </a:r>
          </a:p>
          <a:p>
            <a:pPr marL="228600" indent="-228600" algn="just">
              <a:buNone/>
            </a:pPr>
            <a:r>
              <a:rPr lang="en-US" sz="2800" smtClean="0">
                <a:solidFill>
                  <a:srgbClr val="002060"/>
                </a:solidFill>
                <a:latin typeface="Times New Roman" pitchFamily="18" charset="0"/>
                <a:cs typeface="Times New Roman" pitchFamily="18" charset="0"/>
              </a:rPr>
              <a:t>-	Nâng </a:t>
            </a:r>
            <a:r>
              <a:rPr lang="en-US" sz="2800" dirty="0" err="1">
                <a:solidFill>
                  <a:srgbClr val="002060"/>
                </a:solidFill>
                <a:latin typeface="Times New Roman" pitchFamily="18" charset="0"/>
                <a:cs typeface="Times New Roman" pitchFamily="18" charset="0"/>
              </a:rPr>
              <a:t>cao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độ</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dân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trí</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đào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tạo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lao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động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kỹ</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thuật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có</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tay</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nghề</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cao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phục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quá</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thực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hiện</a:t>
            </a:r>
            <a:r>
              <a:rPr lang="en-US" sz="2800" dirty="0">
                <a:solidFill>
                  <a:srgbClr val="002060"/>
                </a:solidFill>
                <a:latin typeface="Times New Roman" pitchFamily="18" charset="0"/>
                <a:cs typeface="Times New Roman" pitchFamily="18" charset="0"/>
              </a:rPr>
              <a:t> CNH, </a:t>
            </a:r>
            <a:r>
              <a:rPr lang="en-US" sz="2800" dirty="0" err="1">
                <a:solidFill>
                  <a:srgbClr val="002060"/>
                </a:solidFill>
                <a:latin typeface="Times New Roman" pitchFamily="18" charset="0"/>
                <a:cs typeface="Times New Roman" pitchFamily="18" charset="0"/>
              </a:rPr>
              <a:t>thực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hiện</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chương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giải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quyết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việc</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làm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chương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trình</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xoá</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đói</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giảm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nghèo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tham</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gia</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đào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tạo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lao</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động</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xuất</a:t>
            </a:r>
            <a:r>
              <a:rPr lang="en-US" sz="2800" dirty="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khẩu</a:t>
            </a:r>
            <a:r>
              <a:rPr lang="en-US" sz="2800" dirty="0">
                <a:solidFill>
                  <a:srgbClr val="002060"/>
                </a:solidFill>
                <a:latin typeface="Times New Roman" pitchFamily="18" charset="0"/>
                <a:cs typeface="Times New Roman" pitchFamily="18" charset="0"/>
              </a:rPr>
              <a:t>.</a:t>
            </a:r>
          </a:p>
          <a:p>
            <a:pPr marL="0" indent="0">
              <a:buNone/>
            </a:pPr>
            <a:endParaRPr lang="en-US" dirty="0">
              <a:solidFill>
                <a:srgbClr val="002060"/>
              </a:solidFill>
              <a:latin typeface="Times New Roman" pitchFamily="18" charset="0"/>
              <a:cs typeface="Times New Roman" pitchFamily="18" charset="0"/>
            </a:endParaRPr>
          </a:p>
        </p:txBody>
      </p:sp>
      <p:sp>
        <p:nvSpPr>
          <p:cNvPr id="6" name="Title 1"/>
          <p:cNvSpPr txBox="1">
            <a:spLocks/>
          </p:cNvSpPr>
          <p:nvPr/>
        </p:nvSpPr>
        <p:spPr>
          <a:xfrm>
            <a:off x="304800" y="381000"/>
            <a:ext cx="6589199" cy="8236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tabLst>
                <a:tab pos="1706563" algn="l"/>
              </a:tabLst>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4: </a:t>
            </a:r>
            <a:r>
              <a:rPr lang="en-US" b="1" dirty="0" err="1" smtClean="0">
                <a:solidFill>
                  <a:srgbClr val="FF0000"/>
                </a:solidFill>
                <a:latin typeface="Times New Roman" panose="02020603050405020304" pitchFamily="18" charset="0"/>
                <a:cs typeface="Times New Roman" panose="02020603050405020304" pitchFamily="18" charset="0"/>
              </a:rPr>
              <a:t>Đánh</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giá</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dự</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án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7" name="Rectangle 6"/>
          <p:cNvSpPr/>
          <p:nvPr/>
        </p:nvSpPr>
        <p:spPr>
          <a:xfrm>
            <a:off x="304800" y="1076980"/>
            <a:ext cx="4427815" cy="523220"/>
          </a:xfrm>
          <a:prstGeom prst="rect">
            <a:avLst/>
          </a:prstGeom>
        </p:spPr>
        <p:txBody>
          <a:bodyPr wrap="none">
            <a:spAutoFit/>
          </a:bodyPr>
          <a:lstStyle/>
          <a:p>
            <a:pPr marL="457200" lvl="0" indent="-457200">
              <a:buClr>
                <a:schemeClr val="accent1"/>
              </a:buClr>
              <a:buFont typeface="Wingdings" pitchFamily="2" charset="2"/>
              <a:buChar char="v"/>
            </a:pPr>
            <a:r>
              <a:rPr lang="en-US" sz="2800" b="1" smtClean="0">
                <a:solidFill>
                  <a:srgbClr val="002060"/>
                </a:solidFill>
                <a:latin typeface="Times New Roman" pitchFamily="18" charset="0"/>
                <a:cs typeface="Times New Roman" pitchFamily="18" charset="0"/>
              </a:rPr>
              <a:t>Đánh </a:t>
            </a:r>
            <a:r>
              <a:rPr lang="en-US" sz="2800" b="1">
                <a:solidFill>
                  <a:srgbClr val="002060"/>
                </a:solidFill>
                <a:latin typeface="Times New Roman" pitchFamily="18" charset="0"/>
                <a:cs typeface="Times New Roman" pitchFamily="18" charset="0"/>
              </a:rPr>
              <a:t>giá hiệu quả dự án</a:t>
            </a:r>
            <a:endParaRPr lang="en-US" sz="28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15213315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1" y="1752600"/>
            <a:ext cx="8077199" cy="4800600"/>
          </a:xfrm>
        </p:spPr>
        <p:txBody>
          <a:bodyPr vert="horz" lIns="91440" tIns="45720" rIns="91440" bIns="45720" rtlCol="0">
            <a:noAutofit/>
          </a:bodyPr>
          <a:lstStyle/>
          <a:p>
            <a:pPr marL="0" indent="0">
              <a:buNone/>
            </a:pPr>
            <a:r>
              <a:rPr lang="en-US" sz="2600" b="1" dirty="0" err="1">
                <a:solidFill>
                  <a:srgbClr val="002060"/>
                </a:solidFill>
                <a:latin typeface="Times New Roman" pitchFamily="18" charset="0"/>
                <a:cs typeface="Times New Roman" pitchFamily="18" charset="0"/>
              </a:rPr>
              <a:t>Về</a:t>
            </a:r>
            <a:r>
              <a:rPr lang="en-US" sz="2600" b="1" dirty="0">
                <a:solidFill>
                  <a:srgbClr val="002060"/>
                </a:solidFill>
                <a:latin typeface="Times New Roman" pitchFamily="18" charset="0"/>
                <a:cs typeface="Times New Roman" pitchFamily="18" charset="0"/>
              </a:rPr>
              <a:t> </a:t>
            </a:r>
            <a:r>
              <a:rPr lang="en-US" sz="2600" b="1" dirty="0" err="1">
                <a:solidFill>
                  <a:srgbClr val="002060"/>
                </a:solidFill>
                <a:latin typeface="Times New Roman" pitchFamily="18" charset="0"/>
                <a:cs typeface="Times New Roman" pitchFamily="18" charset="0"/>
              </a:rPr>
              <a:t>hiệu</a:t>
            </a:r>
            <a:r>
              <a:rPr lang="en-US" sz="2600" b="1" dirty="0">
                <a:solidFill>
                  <a:srgbClr val="002060"/>
                </a:solidFill>
                <a:latin typeface="Times New Roman" pitchFamily="18" charset="0"/>
                <a:cs typeface="Times New Roman" pitchFamily="18" charset="0"/>
              </a:rPr>
              <a:t> </a:t>
            </a:r>
            <a:r>
              <a:rPr lang="en-US" sz="2600" b="1" dirty="0" err="1">
                <a:solidFill>
                  <a:srgbClr val="002060"/>
                </a:solidFill>
                <a:latin typeface="Times New Roman" pitchFamily="18" charset="0"/>
                <a:cs typeface="Times New Roman" pitchFamily="18" charset="0"/>
              </a:rPr>
              <a:t>quả</a:t>
            </a:r>
            <a:r>
              <a:rPr lang="en-US" sz="2600" b="1" dirty="0">
                <a:solidFill>
                  <a:srgbClr val="002060"/>
                </a:solidFill>
                <a:latin typeface="Times New Roman" pitchFamily="18" charset="0"/>
                <a:cs typeface="Times New Roman" pitchFamily="18" charset="0"/>
              </a:rPr>
              <a:t> </a:t>
            </a:r>
            <a:r>
              <a:rPr lang="en-US" sz="2600" b="1" dirty="0" err="1">
                <a:solidFill>
                  <a:srgbClr val="002060"/>
                </a:solidFill>
                <a:latin typeface="Times New Roman" pitchFamily="18" charset="0"/>
                <a:cs typeface="Times New Roman" pitchFamily="18" charset="0"/>
              </a:rPr>
              <a:t>kinh</a:t>
            </a:r>
            <a:r>
              <a:rPr lang="en-US" sz="2600" b="1" dirty="0">
                <a:solidFill>
                  <a:srgbClr val="002060"/>
                </a:solidFill>
                <a:latin typeface="Times New Roman" pitchFamily="18" charset="0"/>
                <a:cs typeface="Times New Roman" pitchFamily="18" charset="0"/>
              </a:rPr>
              <a:t> </a:t>
            </a:r>
            <a:r>
              <a:rPr lang="en-US" sz="2600" b="1" dirty="0" err="1">
                <a:solidFill>
                  <a:srgbClr val="002060"/>
                </a:solidFill>
                <a:latin typeface="Times New Roman" pitchFamily="18" charset="0"/>
                <a:cs typeface="Times New Roman" pitchFamily="18" charset="0"/>
              </a:rPr>
              <a:t>tế</a:t>
            </a:r>
            <a:endParaRPr lang="en-US" sz="2600" b="1" dirty="0">
              <a:solidFill>
                <a:srgbClr val="002060"/>
              </a:solidFill>
              <a:latin typeface="Times New Roman" pitchFamily="18" charset="0"/>
              <a:cs typeface="Times New Roman" pitchFamily="18" charset="0"/>
            </a:endParaRPr>
          </a:p>
          <a:p>
            <a:pPr marL="228600" indent="-228600" algn="just">
              <a:buNone/>
            </a:pP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Nguồn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nhân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lực</a:t>
            </a:r>
            <a:r>
              <a:rPr lang="en-US" sz="2400" dirty="0" smtClean="0">
                <a:solidFill>
                  <a:srgbClr val="002060"/>
                </a:solidFill>
                <a:latin typeface="Times New Roman" pitchFamily="18" charset="0"/>
                <a:cs typeface="Times New Roman" pitchFamily="18" charset="0"/>
              </a:rPr>
              <a:t> CLC </a:t>
            </a:r>
            <a:r>
              <a:rPr lang="en-US" sz="2400" dirty="0" err="1" smtClean="0">
                <a:solidFill>
                  <a:srgbClr val="002060"/>
                </a:solidFill>
                <a:latin typeface="Times New Roman" pitchFamily="18" charset="0"/>
                <a:cs typeface="Times New Roman" pitchFamily="18" charset="0"/>
              </a:rPr>
              <a:t>phục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vụ</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trực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tiếp</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cho</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các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khu</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công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nghiệp</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tại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thành</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phố</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và</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cả</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nước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góp</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phần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nâng</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cao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chất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lượng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lao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động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tăng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năng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suất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lao</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động</a:t>
            </a:r>
            <a:r>
              <a:rPr lang="en-US" sz="2400" dirty="0" smtClean="0">
                <a:solidFill>
                  <a:srgbClr val="002060"/>
                </a:solidFill>
                <a:latin typeface="Times New Roman" pitchFamily="18" charset="0"/>
                <a:cs typeface="Times New Roman" pitchFamily="18" charset="0"/>
              </a:rPr>
              <a:t>.</a:t>
            </a:r>
            <a:endParaRPr lang="en-US" sz="2400" dirty="0">
              <a:solidFill>
                <a:srgbClr val="002060"/>
              </a:solidFill>
              <a:latin typeface="Times New Roman" pitchFamily="18" charset="0"/>
              <a:cs typeface="Times New Roman" pitchFamily="18" charset="0"/>
            </a:endParaRPr>
          </a:p>
          <a:p>
            <a:pPr marL="228600" indent="-228600" algn="just">
              <a:buNone/>
            </a:pP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Quản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lý</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khai</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sử</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dụng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trang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thiết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bị</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hiệu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quả</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cao</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hơn</a:t>
            </a:r>
            <a:r>
              <a:rPr lang="en-US" sz="2400" dirty="0">
                <a:solidFill>
                  <a:srgbClr val="002060"/>
                </a:solidFill>
                <a:latin typeface="Times New Roman" pitchFamily="18" charset="0"/>
                <a:cs typeface="Times New Roman" pitchFamily="18" charset="0"/>
              </a:rPr>
              <a:t>,</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tăng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tuổi</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thọ</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thiết</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bị</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giảm</a:t>
            </a:r>
            <a:r>
              <a:rPr lang="en-US" sz="2400" dirty="0" smtClean="0">
                <a:solidFill>
                  <a:srgbClr val="002060"/>
                </a:solidFill>
                <a:latin typeface="Times New Roman" pitchFamily="18" charset="0"/>
                <a:cs typeface="Times New Roman" pitchFamily="18" charset="0"/>
              </a:rPr>
              <a:t> chi </a:t>
            </a:r>
            <a:r>
              <a:rPr lang="en-US" sz="2400" dirty="0" err="1" smtClean="0">
                <a:solidFill>
                  <a:srgbClr val="002060"/>
                </a:solidFill>
                <a:latin typeface="Times New Roman" pitchFamily="18" charset="0"/>
                <a:cs typeface="Times New Roman" pitchFamily="18" charset="0"/>
              </a:rPr>
              <a:t>phí</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sử</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dụng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và</a:t>
            </a:r>
            <a:r>
              <a:rPr lang="en-US" sz="2400" dirty="0" smtClean="0">
                <a:solidFill>
                  <a:srgbClr val="002060"/>
                </a:solidFill>
                <a:latin typeface="Times New Roman" pitchFamily="18" charset="0"/>
                <a:cs typeface="Times New Roman" pitchFamily="18" charset="0"/>
              </a:rPr>
              <a:t> chi </a:t>
            </a:r>
            <a:r>
              <a:rPr lang="en-US" sz="2400" dirty="0" err="1" smtClean="0">
                <a:solidFill>
                  <a:srgbClr val="002060"/>
                </a:solidFill>
                <a:latin typeface="Times New Roman" pitchFamily="18" charset="0"/>
                <a:cs typeface="Times New Roman" pitchFamily="18" charset="0"/>
              </a:rPr>
              <a:t>phí</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sửa</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chữa</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thiết</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bị</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trong</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sản</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xuất</a:t>
            </a:r>
            <a:r>
              <a:rPr lang="en-US" sz="2400" dirty="0" smtClean="0">
                <a:solidFill>
                  <a:srgbClr val="002060"/>
                </a:solidFill>
                <a:latin typeface="Times New Roman" pitchFamily="18" charset="0"/>
                <a:cs typeface="Times New Roman" pitchFamily="18" charset="0"/>
              </a:rPr>
              <a:t>.</a:t>
            </a:r>
            <a:endParaRPr lang="en-US" sz="2400" dirty="0">
              <a:solidFill>
                <a:srgbClr val="002060"/>
              </a:solidFill>
              <a:latin typeface="Times New Roman" pitchFamily="18" charset="0"/>
              <a:cs typeface="Times New Roman" pitchFamily="18" charset="0"/>
            </a:endParaRPr>
          </a:p>
          <a:p>
            <a:pPr marL="228600" indent="-228600" algn="just">
              <a:buNone/>
            </a:pP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Trang</a:t>
            </a:r>
            <a:r>
              <a:rPr lang="en-US" sz="2400" dirty="0" smtClean="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thiết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bị</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đầu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tư</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nghề</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trọng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điểm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cấp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độ</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quốc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tế</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vực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quốc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gia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phù</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hợp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với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công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nghệ</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sản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xuất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hiện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đại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tại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doanh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nghiệp</a:t>
            </a:r>
            <a:r>
              <a:rPr lang="en-US" sz="2400" dirty="0">
                <a:solidFill>
                  <a:srgbClr val="002060"/>
                </a:solidFill>
                <a:latin typeface="Times New Roman" pitchFamily="18" charset="0"/>
                <a:cs typeface="Times New Roman" pitchFamily="18" charset="0"/>
              </a:rPr>
              <a:t>. Do </a:t>
            </a:r>
            <a:r>
              <a:rPr lang="en-US" sz="2400" dirty="0" err="1">
                <a:solidFill>
                  <a:srgbClr val="002060"/>
                </a:solidFill>
                <a:latin typeface="Times New Roman" pitchFamily="18" charset="0"/>
                <a:cs typeface="Times New Roman" pitchFamily="18" charset="0"/>
              </a:rPr>
              <a:t>đó</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giảm</a:t>
            </a:r>
            <a:r>
              <a:rPr lang="en-US" sz="2400" dirty="0">
                <a:solidFill>
                  <a:srgbClr val="002060"/>
                </a:solidFill>
                <a:latin typeface="Times New Roman" pitchFamily="18" charset="0"/>
                <a:cs typeface="Times New Roman" pitchFamily="18" charset="0"/>
              </a:rPr>
              <a:t> chi </a:t>
            </a:r>
            <a:r>
              <a:rPr lang="en-US" sz="2400" dirty="0" err="1">
                <a:solidFill>
                  <a:srgbClr val="002060"/>
                </a:solidFill>
                <a:latin typeface="Times New Roman" pitchFamily="18" charset="0"/>
                <a:cs typeface="Times New Roman" pitchFamily="18" charset="0"/>
              </a:rPr>
              <a:t>phí</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đào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tạo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lại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doanh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nghiệp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làm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gia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tăng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hiệu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quả</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kinh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tế</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toàn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xã</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hội</a:t>
            </a:r>
            <a:r>
              <a:rPr lang="en-US" sz="2400" dirty="0">
                <a:solidFill>
                  <a:srgbClr val="002060"/>
                </a:solidFill>
                <a:latin typeface="Times New Roman" pitchFamily="18" charset="0"/>
                <a:cs typeface="Times New Roman" pitchFamily="18" charset="0"/>
              </a:rPr>
              <a:t>.</a:t>
            </a:r>
          </a:p>
          <a:p>
            <a:pPr marL="0" indent="0">
              <a:buNone/>
            </a:pPr>
            <a:endParaRPr lang="en-US" sz="2800" dirty="0">
              <a:solidFill>
                <a:srgbClr val="002060"/>
              </a:solidFill>
              <a:latin typeface="Times New Roman" pitchFamily="18" charset="0"/>
              <a:cs typeface="Times New Roman" pitchFamily="18" charset="0"/>
            </a:endParaRPr>
          </a:p>
        </p:txBody>
      </p:sp>
      <p:sp>
        <p:nvSpPr>
          <p:cNvPr id="5" name="Title 1"/>
          <p:cNvSpPr txBox="1">
            <a:spLocks/>
          </p:cNvSpPr>
          <p:nvPr/>
        </p:nvSpPr>
        <p:spPr>
          <a:xfrm>
            <a:off x="304800" y="381000"/>
            <a:ext cx="6589199" cy="8236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tabLst>
                <a:tab pos="1706563" algn="l"/>
              </a:tabLst>
            </a:pPr>
            <a:r>
              <a:rPr lang="en-US" b="1" dirty="0" err="1" smtClean="0">
                <a:solidFill>
                  <a:srgbClr val="FF0000"/>
                </a:solidFill>
                <a:latin typeface="Times New Roman" panose="02020603050405020304" pitchFamily="18" charset="0"/>
                <a:cs typeface="Times New Roman" panose="02020603050405020304" pitchFamily="18" charset="0"/>
              </a:rPr>
              <a:t>Phần</a:t>
            </a:r>
            <a:r>
              <a:rPr lang="en-US" b="1" dirty="0" smtClean="0">
                <a:solidFill>
                  <a:srgbClr val="FF0000"/>
                </a:solidFill>
                <a:latin typeface="Times New Roman" panose="02020603050405020304" pitchFamily="18" charset="0"/>
                <a:cs typeface="Times New Roman" panose="02020603050405020304" pitchFamily="18" charset="0"/>
              </a:rPr>
              <a:t> 4: </a:t>
            </a:r>
            <a:r>
              <a:rPr lang="en-US" b="1" dirty="0" err="1" smtClean="0">
                <a:solidFill>
                  <a:srgbClr val="FF0000"/>
                </a:solidFill>
                <a:latin typeface="Times New Roman" panose="02020603050405020304" pitchFamily="18" charset="0"/>
                <a:cs typeface="Times New Roman" panose="02020603050405020304" pitchFamily="18" charset="0"/>
              </a:rPr>
              <a:t>Đánh</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giá</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dự</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án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tt</a:t>
            </a:r>
            <a:r>
              <a:rPr lang="en-US" b="1" dirty="0" smtClean="0">
                <a:solidFill>
                  <a:srgbClr val="FF0000"/>
                </a:solidFill>
                <a:latin typeface="Times New Roman" panose="02020603050405020304" pitchFamily="18" charset="0"/>
                <a:cs typeface="Times New Roman" panose="02020603050405020304" pitchFamily="18" charset="0"/>
              </a:rPr>
              <a:t>)</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304800" y="1076980"/>
            <a:ext cx="4427815" cy="523220"/>
          </a:xfrm>
          <a:prstGeom prst="rect">
            <a:avLst/>
          </a:prstGeom>
        </p:spPr>
        <p:txBody>
          <a:bodyPr wrap="none">
            <a:spAutoFit/>
          </a:bodyPr>
          <a:lstStyle/>
          <a:p>
            <a:pPr marL="457200" lvl="0" indent="-457200">
              <a:buClr>
                <a:schemeClr val="accent1"/>
              </a:buClr>
              <a:buFont typeface="Wingdings" pitchFamily="2" charset="2"/>
              <a:buChar char="v"/>
            </a:pPr>
            <a:r>
              <a:rPr lang="en-US" sz="2800" b="1" smtClean="0">
                <a:solidFill>
                  <a:srgbClr val="002060"/>
                </a:solidFill>
                <a:latin typeface="Times New Roman" pitchFamily="18" charset="0"/>
                <a:cs typeface="Times New Roman" pitchFamily="18" charset="0"/>
              </a:rPr>
              <a:t>Đánh </a:t>
            </a:r>
            <a:r>
              <a:rPr lang="en-US" sz="2800" b="1">
                <a:solidFill>
                  <a:srgbClr val="002060"/>
                </a:solidFill>
                <a:latin typeface="Times New Roman" pitchFamily="18" charset="0"/>
                <a:cs typeface="Times New Roman" pitchFamily="18" charset="0"/>
              </a:rPr>
              <a:t>giá hiệu quả dự án</a:t>
            </a:r>
            <a:endParaRPr lang="en-US" sz="28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08204100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534400" cy="5867400"/>
          </a:xfrm>
        </p:spPr>
        <p:txBody>
          <a:bodyPr>
            <a:noAutofit/>
          </a:bodyPr>
          <a:lstStyle/>
          <a:p>
            <a:pPr marL="0" indent="0" algn="just">
              <a:lnSpc>
                <a:spcPct val="120000"/>
              </a:lnSpc>
              <a:buNone/>
            </a:pPr>
            <a:r>
              <a:rPr lang="en-US" sz="2400" dirty="0" err="1">
                <a:solidFill>
                  <a:srgbClr val="002060"/>
                </a:solidFill>
                <a:latin typeface="Times New Roman" pitchFamily="18" charset="0"/>
                <a:cs typeface="Times New Roman" pitchFamily="18" charset="0"/>
              </a:rPr>
              <a:t>Là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một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trong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những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đơn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vị</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đào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tạo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nghề</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được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Ủy</a:t>
            </a:r>
            <a:r>
              <a:rPr lang="en-US" sz="2400" dirty="0">
                <a:solidFill>
                  <a:srgbClr val="002060"/>
                </a:solidFill>
                <a:latin typeface="Times New Roman" pitchFamily="18" charset="0"/>
                <a:cs typeface="Times New Roman" pitchFamily="18" charset="0"/>
              </a:rPr>
              <a:t> ban </a:t>
            </a:r>
            <a:r>
              <a:rPr lang="en-US" sz="2400" dirty="0" err="1">
                <a:solidFill>
                  <a:srgbClr val="002060"/>
                </a:solidFill>
                <a:latin typeface="Times New Roman" pitchFamily="18" charset="0"/>
                <a:cs typeface="Times New Roman" pitchFamily="18" charset="0"/>
              </a:rPr>
              <a:t>nhân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dân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thành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phố</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Hồ</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Chí</a:t>
            </a:r>
            <a:r>
              <a:rPr lang="en-US" sz="2400" dirty="0">
                <a:solidFill>
                  <a:srgbClr val="002060"/>
                </a:solidFill>
                <a:latin typeface="Times New Roman" pitchFamily="18" charset="0"/>
                <a:cs typeface="Times New Roman" pitchFamily="18" charset="0"/>
              </a:rPr>
              <a:t> Minh </a:t>
            </a:r>
            <a:r>
              <a:rPr lang="en-US" sz="2400" dirty="0" err="1">
                <a:solidFill>
                  <a:srgbClr val="002060"/>
                </a:solidFill>
                <a:latin typeface="Times New Roman" pitchFamily="18" charset="0"/>
                <a:cs typeface="Times New Roman" pitchFamily="18" charset="0"/>
              </a:rPr>
              <a:t>chọn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để</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xây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dựng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thành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trường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trọng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điểm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chất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lượng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cao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từ</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năm</a:t>
            </a:r>
            <a:r>
              <a:rPr lang="en-US" sz="2400" dirty="0">
                <a:solidFill>
                  <a:srgbClr val="002060"/>
                </a:solidFill>
                <a:latin typeface="Times New Roman" pitchFamily="18" charset="0"/>
                <a:cs typeface="Times New Roman" pitchFamily="18" charset="0"/>
              </a:rPr>
              <a:t> 2014 (</a:t>
            </a:r>
            <a:r>
              <a:rPr lang="en-US" sz="2400" dirty="0" err="1">
                <a:solidFill>
                  <a:srgbClr val="002060"/>
                </a:solidFill>
                <a:latin typeface="Times New Roman" pitchFamily="18" charset="0"/>
                <a:cs typeface="Times New Roman" pitchFamily="18" charset="0"/>
              </a:rPr>
              <a:t>Quyết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định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số</a:t>
            </a:r>
            <a:r>
              <a:rPr lang="en-US" sz="2400" dirty="0">
                <a:solidFill>
                  <a:srgbClr val="002060"/>
                </a:solidFill>
                <a:latin typeface="Times New Roman" pitchFamily="18" charset="0"/>
                <a:cs typeface="Times New Roman" pitchFamily="18" charset="0"/>
              </a:rPr>
              <a:t> 1443/QĐ-UBND </a:t>
            </a:r>
            <a:r>
              <a:rPr lang="en-US" sz="2400" dirty="0" err="1">
                <a:solidFill>
                  <a:srgbClr val="002060"/>
                </a:solidFill>
                <a:latin typeface="Times New Roman" pitchFamily="18" charset="0"/>
                <a:cs typeface="Times New Roman" pitchFamily="18" charset="0"/>
              </a:rPr>
              <a:t>ngày</a:t>
            </a:r>
            <a:r>
              <a:rPr lang="en-US" sz="2400" dirty="0">
                <a:solidFill>
                  <a:srgbClr val="002060"/>
                </a:solidFill>
                <a:latin typeface="Times New Roman" pitchFamily="18" charset="0"/>
                <a:cs typeface="Times New Roman" pitchFamily="18" charset="0"/>
              </a:rPr>
              <a:t> 26 </a:t>
            </a:r>
            <a:r>
              <a:rPr lang="en-US" sz="2400" dirty="0" err="1">
                <a:solidFill>
                  <a:srgbClr val="002060"/>
                </a:solidFill>
                <a:latin typeface="Times New Roman" pitchFamily="18" charset="0"/>
                <a:cs typeface="Times New Roman" pitchFamily="18" charset="0"/>
              </a:rPr>
              <a:t>tháng</a:t>
            </a:r>
            <a:r>
              <a:rPr lang="en-US" sz="2400" dirty="0">
                <a:solidFill>
                  <a:srgbClr val="002060"/>
                </a:solidFill>
                <a:latin typeface="Times New Roman" pitchFamily="18" charset="0"/>
                <a:cs typeface="Times New Roman" pitchFamily="18" charset="0"/>
              </a:rPr>
              <a:t> 3 </a:t>
            </a:r>
            <a:r>
              <a:rPr lang="en-US" sz="2400" dirty="0" err="1">
                <a:solidFill>
                  <a:srgbClr val="002060"/>
                </a:solidFill>
                <a:latin typeface="Times New Roman" pitchFamily="18" charset="0"/>
                <a:cs typeface="Times New Roman" pitchFamily="18" charset="0"/>
              </a:rPr>
              <a:t>năm</a:t>
            </a:r>
            <a:r>
              <a:rPr lang="en-US" sz="2400" dirty="0">
                <a:solidFill>
                  <a:srgbClr val="002060"/>
                </a:solidFill>
                <a:latin typeface="Times New Roman" pitchFamily="18" charset="0"/>
                <a:cs typeface="Times New Roman" pitchFamily="18" charset="0"/>
              </a:rPr>
              <a:t> 2014), </a:t>
            </a:r>
            <a:r>
              <a:rPr lang="en-US" sz="2400" dirty="0" err="1">
                <a:solidFill>
                  <a:srgbClr val="002060"/>
                </a:solidFill>
                <a:latin typeface="Times New Roman" pitchFamily="18" charset="0"/>
                <a:cs typeface="Times New Roman" pitchFamily="18" charset="0"/>
              </a:rPr>
              <a:t>với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mục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tiêu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nhiệm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vụ</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chiến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lược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của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trường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cùng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với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sự</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phát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triển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của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hệ</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thống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các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cơ</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sở</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đào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tạo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nghề</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của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ngành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giáo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dục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trực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tiếp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cung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cấp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nguồn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nhân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lực</a:t>
            </a:r>
            <a:r>
              <a:rPr lang="en-US" sz="2400" dirty="0">
                <a:solidFill>
                  <a:srgbClr val="002060"/>
                </a:solidFill>
                <a:latin typeface="Times New Roman" pitchFamily="18" charset="0"/>
                <a:cs typeface="Times New Roman" pitchFamily="18" charset="0"/>
              </a:rPr>
              <a:t> CLC </a:t>
            </a:r>
            <a:r>
              <a:rPr lang="en-US" sz="2400" dirty="0" err="1">
                <a:solidFill>
                  <a:srgbClr val="002060"/>
                </a:solidFill>
                <a:latin typeface="Times New Roman" pitchFamily="18" charset="0"/>
                <a:cs typeface="Times New Roman" pitchFamily="18" charset="0"/>
              </a:rPr>
              <a:t>đạt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chuẩn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quốc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gia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vực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quốc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tế</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trường</a:t>
            </a:r>
            <a:r>
              <a:rPr lang="en-US" sz="2400" dirty="0">
                <a:solidFill>
                  <a:srgbClr val="002060"/>
                </a:solidFill>
                <a:latin typeface="Times New Roman" pitchFamily="18" charset="0"/>
                <a:cs typeface="Times New Roman" pitchFamily="18" charset="0"/>
              </a:rPr>
              <a:t> Cao </a:t>
            </a:r>
            <a:r>
              <a:rPr lang="en-US" sz="2400" dirty="0" err="1">
                <a:solidFill>
                  <a:srgbClr val="002060"/>
                </a:solidFill>
                <a:latin typeface="Times New Roman" pitchFamily="18" charset="0"/>
                <a:cs typeface="Times New Roman" pitchFamily="18" charset="0"/>
              </a:rPr>
              <a:t>đẳng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Kỹ</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thuật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Lý</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Tự</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Trọng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thành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phố</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Hồ</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Chí</a:t>
            </a:r>
            <a:r>
              <a:rPr lang="en-US" sz="2400" dirty="0">
                <a:solidFill>
                  <a:srgbClr val="002060"/>
                </a:solidFill>
                <a:latin typeface="Times New Roman" pitchFamily="18" charset="0"/>
                <a:cs typeface="Times New Roman" pitchFamily="18" charset="0"/>
              </a:rPr>
              <a:t> </a:t>
            </a:r>
            <a:r>
              <a:rPr lang="en-US" sz="2400">
                <a:solidFill>
                  <a:srgbClr val="002060"/>
                </a:solidFill>
                <a:latin typeface="Times New Roman" pitchFamily="18" charset="0"/>
                <a:cs typeface="Times New Roman" pitchFamily="18" charset="0"/>
              </a:rPr>
              <a:t>Minh </a:t>
            </a:r>
            <a:r>
              <a:rPr lang="en-US" sz="2400" smtClean="0">
                <a:solidFill>
                  <a:srgbClr val="002060"/>
                </a:solidFill>
                <a:latin typeface="Times New Roman" pitchFamily="18" charset="0"/>
                <a:cs typeface="Times New Roman" pitchFamily="18" charset="0"/>
              </a:rPr>
              <a:t>xét </a:t>
            </a:r>
            <a:r>
              <a:rPr lang="en-US" sz="2400" dirty="0" err="1">
                <a:solidFill>
                  <a:srgbClr val="002060"/>
                </a:solidFill>
                <a:latin typeface="Times New Roman" pitchFamily="18" charset="0"/>
                <a:cs typeface="Times New Roman" pitchFamily="18" charset="0"/>
              </a:rPr>
              <a:t>thấy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có</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đủ</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năng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lực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điều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kiện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thực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hiện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dự</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án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kính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đề</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nghị</a:t>
            </a:r>
            <a:r>
              <a:rPr lang="en-US" sz="2400" dirty="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các</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Sở</a:t>
            </a:r>
            <a:r>
              <a:rPr lang="en-US" sz="2400" dirty="0" smtClean="0">
                <a:solidFill>
                  <a:srgbClr val="002060"/>
                </a:solidFill>
                <a:latin typeface="Times New Roman" pitchFamily="18" charset="0"/>
                <a:cs typeface="Times New Roman" pitchFamily="18" charset="0"/>
              </a:rPr>
              <a:t>, Ban, </a:t>
            </a:r>
            <a:r>
              <a:rPr lang="en-US" sz="2400" dirty="0" err="1" smtClean="0">
                <a:solidFill>
                  <a:srgbClr val="002060"/>
                </a:solidFill>
                <a:latin typeface="Times New Roman" pitchFamily="18" charset="0"/>
                <a:cs typeface="Times New Roman" pitchFamily="18" charset="0"/>
              </a:rPr>
              <a:t>Ngành</a:t>
            </a:r>
            <a:r>
              <a:rPr lang="en-US" sz="2400" dirty="0" smtClean="0">
                <a:solidFill>
                  <a:srgbClr val="002060"/>
                </a:solidFill>
                <a:latin typeface="Times New Roman" pitchFamily="18" charset="0"/>
                <a:cs typeface="Times New Roman" pitchFamily="18" charset="0"/>
              </a:rPr>
              <a:t>, </a:t>
            </a:r>
            <a:r>
              <a:rPr lang="en-US" sz="2400" dirty="0" err="1" smtClean="0">
                <a:solidFill>
                  <a:srgbClr val="002060"/>
                </a:solidFill>
                <a:latin typeface="Times New Roman" pitchFamily="18" charset="0"/>
                <a:cs typeface="Times New Roman" pitchFamily="18" charset="0"/>
              </a:rPr>
              <a:t>Ủy</a:t>
            </a:r>
            <a:r>
              <a:rPr lang="en-US" sz="2400" dirty="0" smtClean="0">
                <a:solidFill>
                  <a:srgbClr val="002060"/>
                </a:solidFill>
                <a:latin typeface="Times New Roman" pitchFamily="18" charset="0"/>
                <a:cs typeface="Times New Roman" pitchFamily="18" charset="0"/>
              </a:rPr>
              <a:t> </a:t>
            </a:r>
            <a:r>
              <a:rPr lang="en-US" sz="2400" dirty="0">
                <a:solidFill>
                  <a:srgbClr val="002060"/>
                </a:solidFill>
                <a:latin typeface="Times New Roman" pitchFamily="18" charset="0"/>
                <a:cs typeface="Times New Roman" pitchFamily="18" charset="0"/>
              </a:rPr>
              <a:t>ban </a:t>
            </a:r>
            <a:r>
              <a:rPr lang="en-US" sz="2400" dirty="0" err="1">
                <a:solidFill>
                  <a:srgbClr val="002060"/>
                </a:solidFill>
                <a:latin typeface="Times New Roman" pitchFamily="18" charset="0"/>
                <a:cs typeface="Times New Roman" pitchFamily="18" charset="0"/>
              </a:rPr>
              <a:t>Nhân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dân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thành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phố</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Hồ</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Chí</a:t>
            </a:r>
            <a:r>
              <a:rPr lang="en-US" sz="2400" dirty="0">
                <a:solidFill>
                  <a:srgbClr val="002060"/>
                </a:solidFill>
                <a:latin typeface="Times New Roman" pitchFamily="18" charset="0"/>
                <a:cs typeface="Times New Roman" pitchFamily="18" charset="0"/>
              </a:rPr>
              <a:t> Minh, </a:t>
            </a:r>
            <a:r>
              <a:rPr lang="en-US" sz="2400" dirty="0" err="1">
                <a:solidFill>
                  <a:srgbClr val="002060"/>
                </a:solidFill>
                <a:latin typeface="Times New Roman" pitchFamily="18" charset="0"/>
                <a:cs typeface="Times New Roman" pitchFamily="18" charset="0"/>
              </a:rPr>
              <a:t>Bộ</a:t>
            </a:r>
            <a:r>
              <a:rPr lang="en-US" sz="2400" dirty="0">
                <a:solidFill>
                  <a:srgbClr val="002060"/>
                </a:solidFill>
                <a:latin typeface="Times New Roman" pitchFamily="18" charset="0"/>
                <a:cs typeface="Times New Roman" pitchFamily="18" charset="0"/>
              </a:rPr>
              <a:t> Lao </a:t>
            </a:r>
            <a:r>
              <a:rPr lang="en-US" sz="2400" dirty="0" err="1">
                <a:solidFill>
                  <a:srgbClr val="002060"/>
                </a:solidFill>
                <a:latin typeface="Times New Roman" pitchFamily="18" charset="0"/>
                <a:cs typeface="Times New Roman" pitchFamily="18" charset="0"/>
              </a:rPr>
              <a:t>động</a:t>
            </a:r>
            <a:r>
              <a:rPr lang="en-US" sz="2400" dirty="0">
                <a:solidFill>
                  <a:srgbClr val="002060"/>
                </a:solidFill>
                <a:latin typeface="Times New Roman" pitchFamily="18" charset="0"/>
                <a:cs typeface="Times New Roman" pitchFamily="18" charset="0"/>
              </a:rPr>
              <a:t> - </a:t>
            </a:r>
            <a:r>
              <a:rPr lang="en-US" sz="2400" dirty="0" err="1">
                <a:solidFill>
                  <a:srgbClr val="002060"/>
                </a:solidFill>
                <a:latin typeface="Times New Roman" pitchFamily="18" charset="0"/>
                <a:cs typeface="Times New Roman" pitchFamily="18" charset="0"/>
              </a:rPr>
              <a:t>Thương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binh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và</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Xã</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hội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xem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xét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phê</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duyệt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chủ</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trương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đầu</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tư</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để</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dự</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án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xây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dựng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phát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triển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Trường</a:t>
            </a:r>
            <a:r>
              <a:rPr lang="en-US" sz="2400" dirty="0">
                <a:solidFill>
                  <a:srgbClr val="002060"/>
                </a:solidFill>
                <a:latin typeface="Times New Roman" pitchFamily="18" charset="0"/>
                <a:cs typeface="Times New Roman" pitchFamily="18" charset="0"/>
              </a:rPr>
              <a:t> Cao </a:t>
            </a:r>
            <a:r>
              <a:rPr lang="en-US" sz="2400" dirty="0" err="1">
                <a:solidFill>
                  <a:srgbClr val="002060"/>
                </a:solidFill>
                <a:latin typeface="Times New Roman" pitchFamily="18" charset="0"/>
                <a:cs typeface="Times New Roman" pitchFamily="18" charset="0"/>
              </a:rPr>
              <a:t>đẳng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Kỹ</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thuật</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Lý</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Tự</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Trọng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thành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trường</a:t>
            </a:r>
            <a:r>
              <a:rPr lang="en-US" sz="2400" dirty="0">
                <a:solidFill>
                  <a:srgbClr val="002060"/>
                </a:solidFill>
                <a:latin typeface="Times New Roman" pitchFamily="18" charset="0"/>
                <a:cs typeface="Times New Roman" pitchFamily="18" charset="0"/>
              </a:rPr>
              <a:t> CLC </a:t>
            </a:r>
            <a:r>
              <a:rPr lang="en-US" sz="2400" dirty="0" err="1">
                <a:solidFill>
                  <a:srgbClr val="002060"/>
                </a:solidFill>
                <a:latin typeface="Times New Roman" pitchFamily="18" charset="0"/>
                <a:cs typeface="Times New Roman" pitchFamily="18" charset="0"/>
              </a:rPr>
              <a:t>sớm</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được</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triển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khai</a:t>
            </a:r>
            <a:r>
              <a:rPr lang="en-US" sz="2400" dirty="0">
                <a:solidFill>
                  <a:srgbClr val="002060"/>
                </a:solidFill>
                <a:latin typeface="Times New Roman" pitchFamily="18" charset="0"/>
                <a:cs typeface="Times New Roman" pitchFamily="18" charset="0"/>
              </a:rPr>
              <a:t> </a:t>
            </a:r>
            <a:r>
              <a:rPr lang="en-US" sz="2400" err="1">
                <a:solidFill>
                  <a:srgbClr val="002060"/>
                </a:solidFill>
                <a:latin typeface="Times New Roman" pitchFamily="18" charset="0"/>
                <a:cs typeface="Times New Roman" pitchFamily="18" charset="0"/>
              </a:rPr>
              <a:t>thực</a:t>
            </a:r>
            <a:r>
              <a:rPr lang="en-US" sz="2400">
                <a:solidFill>
                  <a:srgbClr val="002060"/>
                </a:solidFill>
                <a:latin typeface="Times New Roman" pitchFamily="18" charset="0"/>
                <a:cs typeface="Times New Roman" pitchFamily="18" charset="0"/>
              </a:rPr>
              <a:t> </a:t>
            </a:r>
            <a:r>
              <a:rPr lang="en-US" sz="2400" smtClean="0">
                <a:solidFill>
                  <a:srgbClr val="002060"/>
                </a:solidFill>
                <a:latin typeface="Times New Roman" pitchFamily="18" charset="0"/>
                <a:cs typeface="Times New Roman" pitchFamily="18" charset="0"/>
              </a:rPr>
              <a:t>hiện.</a:t>
            </a:r>
            <a:endParaRPr lang="en-US" sz="2400" dirty="0">
              <a:solidFill>
                <a:srgbClr val="002060"/>
              </a:solidFill>
              <a:latin typeface="Times New Roman" pitchFamily="18" charset="0"/>
              <a:cs typeface="Times New Roman" pitchFamily="18" charset="0"/>
            </a:endParaRPr>
          </a:p>
        </p:txBody>
      </p:sp>
      <p:sp>
        <p:nvSpPr>
          <p:cNvPr id="4" name="Title 1"/>
          <p:cNvSpPr txBox="1">
            <a:spLocks/>
          </p:cNvSpPr>
          <p:nvPr/>
        </p:nvSpPr>
        <p:spPr>
          <a:xfrm>
            <a:off x="304800" y="381000"/>
            <a:ext cx="6589199" cy="8236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tabLst>
                <a:tab pos="1706563" algn="l"/>
              </a:tabLst>
            </a:pPr>
            <a:r>
              <a:rPr lang="en-US" b="1">
                <a:solidFill>
                  <a:srgbClr val="FF0000"/>
                </a:solidFill>
                <a:latin typeface="Times New Roman" panose="02020603050405020304" pitchFamily="18" charset="0"/>
                <a:cs typeface="Times New Roman" panose="02020603050405020304" pitchFamily="18" charset="0"/>
              </a:rPr>
              <a:t>Phần 5: Kết luận và kiến nghị</a:t>
            </a:r>
            <a:endParaRPr lang="en-US"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578157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E:\QUY HOACH 1.500\v4.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0413" y="1"/>
            <a:ext cx="10590213"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38200" y="1752124"/>
            <a:ext cx="7391400" cy="3200876"/>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spcBef>
                <a:spcPts val="1200"/>
              </a:spcBef>
              <a:spcAft>
                <a:spcPts val="1200"/>
              </a:spcAft>
            </a:pPr>
            <a:r>
              <a:rPr lang="en-US" sz="5400" b="1" cap="none" spc="50" dirty="0" smtClean="0">
                <a:ln w="11430"/>
                <a:solidFill>
                  <a:srgbClr val="FF0000"/>
                </a:solidFill>
                <a:effectLst>
                  <a:outerShdw blurRad="76200" dist="50800" dir="5400000" algn="tl" rotWithShape="0">
                    <a:srgbClr val="000000">
                      <a:alpha val="65000"/>
                    </a:srgbClr>
                  </a:outerShdw>
                </a:effectLst>
                <a:latin typeface="Times New Roman" pitchFamily="18" charset="0"/>
                <a:cs typeface="Times New Roman" pitchFamily="18" charset="0"/>
              </a:rPr>
              <a:t>XIN CHÂN THÀNH</a:t>
            </a:r>
          </a:p>
          <a:p>
            <a:pPr algn="ctr">
              <a:spcBef>
                <a:spcPts val="1200"/>
              </a:spcBef>
              <a:spcAft>
                <a:spcPts val="1200"/>
              </a:spcAft>
            </a:pPr>
            <a:r>
              <a:rPr lang="en-US" sz="5400" b="1" cap="none" spc="50" dirty="0" smtClean="0">
                <a:ln w="11430"/>
                <a:solidFill>
                  <a:srgbClr val="FF0000"/>
                </a:solidFill>
                <a:effectLst>
                  <a:outerShdw blurRad="76200" dist="50800" dir="5400000" algn="tl" rotWithShape="0">
                    <a:srgbClr val="000000">
                      <a:alpha val="65000"/>
                    </a:srgbClr>
                  </a:outerShdw>
                </a:effectLst>
                <a:latin typeface="Times New Roman" pitchFamily="18" charset="0"/>
                <a:cs typeface="Times New Roman" pitchFamily="18" charset="0"/>
              </a:rPr>
              <a:t>CÁM ƠN QUÝ VỊ</a:t>
            </a:r>
          </a:p>
          <a:p>
            <a:pPr algn="ctr">
              <a:spcBef>
                <a:spcPts val="1200"/>
              </a:spcBef>
              <a:spcAft>
                <a:spcPts val="1200"/>
              </a:spcAft>
            </a:pPr>
            <a:r>
              <a:rPr lang="en-US" sz="5400" b="1" cap="none" spc="50" dirty="0" smtClean="0">
                <a:ln w="11430"/>
                <a:solidFill>
                  <a:srgbClr val="FF0000"/>
                </a:solidFill>
                <a:effectLst>
                  <a:outerShdw blurRad="76200" dist="50800" dir="5400000" algn="tl" rotWithShape="0">
                    <a:srgbClr val="000000">
                      <a:alpha val="65000"/>
                    </a:srgbClr>
                  </a:outerShdw>
                </a:effectLst>
                <a:latin typeface="Times New Roman" pitchFamily="18" charset="0"/>
                <a:cs typeface="Times New Roman" pitchFamily="18" charset="0"/>
              </a:rPr>
              <a:t>ĐÃ LẮNG NGHE.</a:t>
            </a:r>
            <a:endParaRPr lang="en-US" sz="5400" b="1" cap="none" spc="50" dirty="0">
              <a:ln w="11430"/>
              <a:solidFill>
                <a:srgbClr val="FF0000"/>
              </a:solidFill>
              <a:effectLst>
                <a:outerShdw blurRad="76200" dist="50800" dir="5400000" algn="tl" rotWithShape="0">
                  <a:srgbClr val="000000">
                    <a:alpha val="65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1706831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54F6613E-5ED7-40ED-90A8-F639BE712C0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4503</TotalTime>
  <Words>3468</Words>
  <Application>Microsoft Office PowerPoint</Application>
  <PresentationFormat>On-screen Show (4:3)</PresentationFormat>
  <Paragraphs>629</Paragraphs>
  <Slides>45</Slides>
  <Notes>15</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Wisp</vt:lpstr>
      <vt:lpstr>PowerPoint Presentation</vt:lpstr>
      <vt:lpstr>PowerPoint Presentation</vt:lpstr>
      <vt:lpstr>PowerPoint Presentation</vt:lpstr>
      <vt:lpstr>Phần 1: Thực trạng nhà trường</vt:lpstr>
      <vt:lpstr>Phần 1: Thực trạng nhà trường(tt)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Phần 3: Thông tin chung dự án</vt:lpstr>
      <vt:lpstr>Phần 3: Thông tin chung dự án (tt)</vt:lpstr>
      <vt:lpstr>Phần 3: Thông tin chung dự án (tt)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hoanvu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QT Mar_Chuong 1</dc:title>
  <dc:creator>Diem</dc:creator>
  <cp:lastModifiedBy>CMAI-TCHC</cp:lastModifiedBy>
  <cp:revision>470</cp:revision>
  <cp:lastPrinted>2017-05-23T02:09:47Z</cp:lastPrinted>
  <dcterms:created xsi:type="dcterms:W3CDTF">2012-09-11T18:37:08Z</dcterms:created>
  <dcterms:modified xsi:type="dcterms:W3CDTF">2017-05-24T07:51:54Z</dcterms:modified>
</cp:coreProperties>
</file>